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95" r:id="rId2"/>
    <p:sldMasterId id="2147483660" r:id="rId3"/>
  </p:sldMasterIdLst>
  <p:notesMasterIdLst>
    <p:notesMasterId r:id="rId17"/>
  </p:notesMasterIdLst>
  <p:handoutMasterIdLst>
    <p:handoutMasterId r:id="rId18"/>
  </p:handoutMasterIdLst>
  <p:sldIdLst>
    <p:sldId id="270" r:id="rId4"/>
    <p:sldId id="318" r:id="rId5"/>
    <p:sldId id="300" r:id="rId6"/>
    <p:sldId id="302" r:id="rId7"/>
    <p:sldId id="315" r:id="rId8"/>
    <p:sldId id="301" r:id="rId9"/>
    <p:sldId id="303" r:id="rId10"/>
    <p:sldId id="319" r:id="rId11"/>
    <p:sldId id="304" r:id="rId12"/>
    <p:sldId id="317" r:id="rId13"/>
    <p:sldId id="316" r:id="rId14"/>
    <p:sldId id="313" r:id="rId15"/>
    <p:sldId id="321" r:id="rId16"/>
  </p:sldIdLst>
  <p:sldSz cx="9144000" cy="5143500" type="screen16x9"/>
  <p:notesSz cx="6781800" cy="9906000"/>
  <p:defaultTextStyle>
    <a:defPPr>
      <a:defRPr lang="en-GB"/>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27" autoAdjust="0"/>
    <p:restoredTop sz="62935" autoAdjust="0"/>
  </p:normalViewPr>
  <p:slideViewPr>
    <p:cSldViewPr showGuides="1">
      <p:cViewPr varScale="1">
        <p:scale>
          <a:sx n="100" d="100"/>
          <a:sy n="100" d="100"/>
        </p:scale>
        <p:origin x="52" y="7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1026"/>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GB" altLang="en-US"/>
          </a:p>
        </p:txBody>
      </p:sp>
      <p:sp>
        <p:nvSpPr>
          <p:cNvPr id="47107" name="Rectangle 1027"/>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GB" altLang="en-US"/>
          </a:p>
        </p:txBody>
      </p:sp>
      <p:sp>
        <p:nvSpPr>
          <p:cNvPr id="47108" name="Rectangle 1028"/>
          <p:cNvSpPr>
            <a:spLocks noGrp="1" noChangeArrowheads="1"/>
          </p:cNvSpPr>
          <p:nvPr>
            <p:ph type="ftr" sz="quarter" idx="2"/>
          </p:nvPr>
        </p:nvSpPr>
        <p:spPr bwMode="auto">
          <a:xfrm>
            <a:off x="0" y="941070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GB" altLang="en-US"/>
          </a:p>
        </p:txBody>
      </p:sp>
      <p:sp>
        <p:nvSpPr>
          <p:cNvPr id="47109" name="Rectangle 1029"/>
          <p:cNvSpPr>
            <a:spLocks noGrp="1" noChangeArrowheads="1"/>
          </p:cNvSpPr>
          <p:nvPr>
            <p:ph type="sldNum" sz="quarter" idx="3"/>
          </p:nvPr>
        </p:nvSpPr>
        <p:spPr bwMode="auto">
          <a:xfrm>
            <a:off x="3843338" y="941070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8819A2C5-D425-418A-813C-D2056631D7C5}" type="slidenum">
              <a:rPr lang="en-GB" altLang="en-US"/>
              <a:pPr>
                <a:defRPr/>
              </a:pPr>
              <a:t>‹#›</a:t>
            </a:fld>
            <a:endParaRPr lang="en-GB" altLang="en-US"/>
          </a:p>
        </p:txBody>
      </p:sp>
    </p:spTree>
    <p:extLst>
      <p:ext uri="{BB962C8B-B14F-4D97-AF65-F5344CB8AC3E}">
        <p14:creationId xmlns:p14="http://schemas.microsoft.com/office/powerpoint/2010/main" val="3791946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050"/>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GB" altLang="en-US"/>
          </a:p>
        </p:txBody>
      </p:sp>
      <p:sp>
        <p:nvSpPr>
          <p:cNvPr id="16387" name="Rectangle 2051"/>
          <p:cNvSpPr>
            <a:spLocks noGrp="1" noChangeArrowheads="1"/>
          </p:cNvSpPr>
          <p:nvPr>
            <p:ph type="dt"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GB" altLang="en-US"/>
          </a:p>
        </p:txBody>
      </p:sp>
      <p:sp>
        <p:nvSpPr>
          <p:cNvPr id="8196" name="Rectangle 2052"/>
          <p:cNvSpPr>
            <a:spLocks noGrp="1" noRot="1" noChangeAspect="1" noChangeArrowheads="1" noTextEdit="1"/>
          </p:cNvSpPr>
          <p:nvPr>
            <p:ph type="sldImg" idx="2"/>
          </p:nvPr>
        </p:nvSpPr>
        <p:spPr bwMode="auto">
          <a:xfrm>
            <a:off x="88900" y="742950"/>
            <a:ext cx="6604000" cy="3714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2053"/>
          <p:cNvSpPr>
            <a:spLocks noGrp="1" noChangeArrowheads="1"/>
          </p:cNvSpPr>
          <p:nvPr>
            <p:ph type="body" sz="quarter" idx="3"/>
          </p:nvPr>
        </p:nvSpPr>
        <p:spPr bwMode="auto">
          <a:xfrm>
            <a:off x="904875" y="4705350"/>
            <a:ext cx="497205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16390" name="Rectangle 2054"/>
          <p:cNvSpPr>
            <a:spLocks noGrp="1" noChangeArrowheads="1"/>
          </p:cNvSpPr>
          <p:nvPr>
            <p:ph type="ftr" sz="quarter" idx="4"/>
          </p:nvPr>
        </p:nvSpPr>
        <p:spPr bwMode="auto">
          <a:xfrm>
            <a:off x="0" y="941070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GB" altLang="en-US"/>
          </a:p>
        </p:txBody>
      </p:sp>
      <p:sp>
        <p:nvSpPr>
          <p:cNvPr id="16391" name="Rectangle 2055"/>
          <p:cNvSpPr>
            <a:spLocks noGrp="1" noChangeArrowheads="1"/>
          </p:cNvSpPr>
          <p:nvPr>
            <p:ph type="sldNum" sz="quarter" idx="5"/>
          </p:nvPr>
        </p:nvSpPr>
        <p:spPr bwMode="auto">
          <a:xfrm>
            <a:off x="3843338" y="941070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74F9E15A-2DDD-48A4-81E6-2EDEC1199FAA}" type="slidenum">
              <a:rPr lang="en-GB" altLang="en-US"/>
              <a:pPr>
                <a:defRPr/>
              </a:pPr>
              <a:t>‹#›</a:t>
            </a:fld>
            <a:endParaRPr lang="en-GB" altLang="en-US"/>
          </a:p>
        </p:txBody>
      </p:sp>
    </p:spTree>
    <p:extLst>
      <p:ext uri="{BB962C8B-B14F-4D97-AF65-F5344CB8AC3E}">
        <p14:creationId xmlns:p14="http://schemas.microsoft.com/office/powerpoint/2010/main" val="12510948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Hello, my name is A.C.E and in this video I will presenting our paper </a:t>
            </a:r>
            <a:r>
              <a:rPr lang="en-GB" sz="1200" dirty="0"/>
              <a:t>Reward Functions for Real-World Pedestrian and Vehicular Intersection Control through Reinforcement Learning</a:t>
            </a:r>
            <a:r>
              <a:rPr lang="en-GB" dirty="0"/>
              <a:t>. This work is the result of a collaboration between the University of Warwick and Vivacity labs, including Colm Connaughton and myself.</a:t>
            </a:r>
          </a:p>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a:t>
            </a:fld>
            <a:endParaRPr lang="en-GB" altLang="en-US"/>
          </a:p>
        </p:txBody>
      </p:sp>
    </p:spTree>
    <p:extLst>
      <p:ext uri="{BB962C8B-B14F-4D97-AF65-F5344CB8AC3E}">
        <p14:creationId xmlns:p14="http://schemas.microsoft.com/office/powerpoint/2010/main" val="895328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b="0" i="0" u="none" strike="noStrike" kern="1200" baseline="0" dirty="0">
                <a:solidFill>
                  <a:schemeClr val="tx1"/>
                </a:solidFill>
                <a:latin typeface="Times New Roman" pitchFamily="18" charset="0"/>
                <a:ea typeface="+mn-ea"/>
                <a:cs typeface="+mn-cs"/>
              </a:rPr>
              <a:t>Here you can see the distribution of average waiting times per vehicle, for each agent, over the 100 executions of the 3 scenarios mentioned, for a selection of the best performing reward functions. Full details for all rewards are available in the paper.</a:t>
            </a:r>
          </a:p>
          <a:p>
            <a:pPr marL="171450" indent="-171450">
              <a:buFontTx/>
              <a:buChar char="-"/>
            </a:pPr>
            <a:endParaRPr lang="en-GB" sz="1200" b="0" i="0" u="none" strike="noStrike" kern="1200" baseline="0" dirty="0">
              <a:solidFill>
                <a:schemeClr val="tx1"/>
              </a:solidFill>
              <a:latin typeface="Times New Roman" pitchFamily="18" charset="0"/>
              <a:ea typeface="+mn-ea"/>
              <a:cs typeface="+mn-cs"/>
            </a:endParaRPr>
          </a:p>
          <a:p>
            <a:pPr marL="171450" indent="-171450">
              <a:buFontTx/>
              <a:buChar char="-"/>
            </a:pPr>
            <a:r>
              <a:rPr lang="en-GB" sz="1200" b="0" i="0" u="none" strike="noStrike" kern="1200" baseline="0" dirty="0">
                <a:solidFill>
                  <a:schemeClr val="tx1"/>
                </a:solidFill>
                <a:latin typeface="Times New Roman" pitchFamily="18" charset="0"/>
                <a:ea typeface="+mn-ea"/>
                <a:cs typeface="+mn-cs"/>
              </a:rPr>
              <a:t>We find that reward functions optimising the Average Speed of around the intersection were found to be best performing across all three scenarios and consistently outperformed the reference agents. </a:t>
            </a:r>
          </a:p>
          <a:p>
            <a:pPr marL="171450" indent="-171450">
              <a:buFontTx/>
              <a:buChar char="-"/>
            </a:pPr>
            <a:r>
              <a:rPr lang="en-GB" sz="1200" b="0" i="0" u="none" strike="noStrike" kern="1200" baseline="0" dirty="0">
                <a:solidFill>
                  <a:schemeClr val="tx1"/>
                </a:solidFill>
                <a:latin typeface="Times New Roman" pitchFamily="18" charset="0"/>
                <a:ea typeface="+mn-ea"/>
                <a:cs typeface="+mn-cs"/>
              </a:rPr>
              <a:t>While adjusting the average speed by an estimate of the demand level shows to improve the performance of this reward function, this is not true across all cases.</a:t>
            </a:r>
          </a:p>
          <a:p>
            <a:pPr marL="171450" indent="-171450">
              <a:buFontTx/>
              <a:buChar char="-"/>
            </a:pPr>
            <a:endParaRPr lang="en-GB" sz="1200" b="0" i="0" u="none" strike="noStrike" kern="1200" baseline="0" dirty="0">
              <a:solidFill>
                <a:schemeClr val="tx1"/>
              </a:solidFill>
              <a:latin typeface="Times New Roman" pitchFamily="18" charset="0"/>
              <a:ea typeface="+mn-ea"/>
              <a:cs typeface="+mn-cs"/>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sz="1200" b="0" i="0" u="none" strike="noStrike" kern="1200" baseline="0" dirty="0">
                <a:solidFill>
                  <a:schemeClr val="tx1"/>
                </a:solidFill>
                <a:latin typeface="Times New Roman" pitchFamily="18" charset="0"/>
                <a:ea typeface="+mn-ea"/>
                <a:cs typeface="+mn-cs"/>
              </a:rPr>
              <a:t>The performance of queue length and average speed based rewards was comparable, but when reliability is taken into account, average speed is preferred since it produces a lower variance in waiting times.</a:t>
            </a:r>
          </a:p>
          <a:p>
            <a:pPr marL="0" indent="0">
              <a:buFontTx/>
              <a:buNone/>
            </a:pPr>
            <a:endParaRPr lang="en-GB" sz="1200" b="0" i="0" u="none" strike="noStrike" kern="1200" baseline="0" dirty="0">
              <a:solidFill>
                <a:schemeClr val="tx1"/>
              </a:solidFill>
              <a:latin typeface="Times New Roman" pitchFamily="18" charset="0"/>
              <a:ea typeface="+mn-ea"/>
              <a:cs typeface="+mn-cs"/>
            </a:endParaRPr>
          </a:p>
          <a:p>
            <a:pPr marL="171450" indent="-171450">
              <a:buFontTx/>
              <a:buChar char="-"/>
            </a:pPr>
            <a:r>
              <a:rPr lang="en-GB" sz="1200" b="0" i="0" u="none" strike="noStrike" kern="1200" baseline="0" dirty="0">
                <a:solidFill>
                  <a:schemeClr val="tx1"/>
                </a:solidFill>
                <a:latin typeface="Times New Roman" pitchFamily="18" charset="0"/>
                <a:ea typeface="+mn-ea"/>
                <a:cs typeface="+mn-cs"/>
              </a:rPr>
              <a:t>The results from agents using reward functions based on either Wait Time or Time Lost are inconsistent when comparing pedestrians with vehicles.</a:t>
            </a:r>
          </a:p>
          <a:p>
            <a:pPr marL="171450" indent="-171450">
              <a:buFontTx/>
              <a:buChar char="-"/>
            </a:pPr>
            <a:endParaRPr lang="en-GB" sz="1200" b="0" i="0" u="none" strike="noStrike" kern="1200" baseline="0" dirty="0">
              <a:solidFill>
                <a:schemeClr val="tx1"/>
              </a:solidFill>
              <a:latin typeface="Times New Roman" pitchFamily="18" charset="0"/>
              <a:ea typeface="+mn-ea"/>
              <a:cs typeface="+mn-cs"/>
            </a:endParaRPr>
          </a:p>
          <a:p>
            <a:pPr marL="171450" indent="-171450">
              <a:buFontTx/>
              <a:buChar char="-"/>
            </a:pPr>
            <a:r>
              <a:rPr lang="en-GB" sz="1200" b="0" i="0" u="none" strike="noStrike" kern="1200" baseline="0" dirty="0">
                <a:solidFill>
                  <a:schemeClr val="tx1"/>
                </a:solidFill>
                <a:latin typeface="Times New Roman" pitchFamily="18" charset="0"/>
                <a:ea typeface="+mn-ea"/>
                <a:cs typeface="+mn-cs"/>
              </a:rPr>
              <a:t>The rewards based on difference in delay (Delta Wait Time and Delta Time Lost), which were used in several previous items of research as a most desirable reward function, were amongst the worst performers.</a:t>
            </a:r>
            <a:endParaRPr lang="en-GB" dirty="0"/>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10</a:t>
            </a:fld>
            <a:endParaRPr lang="en-GB" altLang="en-US"/>
          </a:p>
        </p:txBody>
      </p:sp>
    </p:spTree>
    <p:extLst>
      <p:ext uri="{BB962C8B-B14F-4D97-AF65-F5344CB8AC3E}">
        <p14:creationId xmlns:p14="http://schemas.microsoft.com/office/powerpoint/2010/main" val="3205204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sz="1200" b="0" i="0" u="none" strike="noStrike" kern="1200" baseline="0" dirty="0">
                <a:solidFill>
                  <a:schemeClr val="tx1"/>
                </a:solidFill>
                <a:latin typeface="Times New Roman" pitchFamily="18" charset="0"/>
                <a:ea typeface="+mn-ea"/>
                <a:cs typeface="+mn-cs"/>
              </a:rPr>
              <a:t>Overall, our research reaffirms earlier findings that RL outperforms adaptive baseline algorithms.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GB" dirty="0"/>
          </a:p>
          <a:p>
            <a:pPr marL="171450" indent="-171450">
              <a:buFontTx/>
              <a:buChar char="-"/>
            </a:pPr>
            <a:r>
              <a:rPr lang="en-GB" dirty="0"/>
              <a:t>We find that the agents using rewards that tried to maximise average speed produced the lowest waiting times across demand levels, including both reference traffic systems.</a:t>
            </a:r>
          </a:p>
          <a:p>
            <a:pPr marL="171450" indent="-171450">
              <a:buFontTx/>
              <a:buChar char="-"/>
            </a:pPr>
            <a:endParaRPr lang="en-GB" sz="1200" b="0" i="0" u="none" strike="noStrike" kern="1200" baseline="0" dirty="0">
              <a:solidFill>
                <a:schemeClr val="tx1"/>
              </a:solidFill>
              <a:latin typeface="Times New Roman" pitchFamily="18" charset="0"/>
              <a:ea typeface="+mn-ea"/>
              <a:cs typeface="+mn-cs"/>
            </a:endParaRPr>
          </a:p>
          <a:p>
            <a:pPr marL="171450" indent="-171450">
              <a:buFontTx/>
              <a:buChar char="-"/>
            </a:pPr>
            <a:r>
              <a:rPr lang="en-GB" sz="1200" b="0" i="0" u="none" strike="noStrike" kern="1200" baseline="0" dirty="0">
                <a:solidFill>
                  <a:schemeClr val="tx1"/>
                </a:solidFill>
                <a:latin typeface="Times New Roman" pitchFamily="18" charset="0"/>
                <a:ea typeface="+mn-ea"/>
                <a:cs typeface="+mn-cs"/>
              </a:rPr>
              <a:t>Rewarding based on delay minimisation or stopped time may perform worse than speed-based rewards as they encode information about previous timesteps, whereas queue lengths and vehicle speeds are snapshots at a single timestep, which better suits the underpinning  description of the problem as a Markov Decision Process.</a:t>
            </a:r>
          </a:p>
          <a:p>
            <a:pPr marL="171450" indent="-171450">
              <a:buFontTx/>
              <a:buChar char="-"/>
            </a:pPr>
            <a:endParaRPr lang="en-GB" sz="1200" b="0" i="0" u="none" strike="noStrike" kern="1200" baseline="0" dirty="0">
              <a:solidFill>
                <a:schemeClr val="tx1"/>
              </a:solidFill>
              <a:latin typeface="Times New Roman" pitchFamily="18" charset="0"/>
              <a:ea typeface="+mn-ea"/>
              <a:cs typeface="+mn-cs"/>
            </a:endParaRPr>
          </a:p>
          <a:p>
            <a:pPr marL="171450" indent="-171450">
              <a:buFontTx/>
              <a:buChar char="-"/>
            </a:pPr>
            <a:r>
              <a:rPr lang="en-GB" sz="1200" b="0" i="0" u="none" strike="noStrike" kern="1200" baseline="0" dirty="0">
                <a:solidFill>
                  <a:schemeClr val="tx1"/>
                </a:solidFill>
                <a:latin typeface="Times New Roman" pitchFamily="18" charset="0"/>
                <a:ea typeface="+mn-ea"/>
                <a:cs typeface="+mn-cs"/>
              </a:rPr>
              <a:t>This may happen, especially under high demand, due to the fact that speed maximisation penalises the agent for vehicles which are moving slowly forward in congested conditions, which would not have been penalised by the queue length reward.</a:t>
            </a:r>
          </a:p>
          <a:p>
            <a:pPr marL="171450" indent="-171450">
              <a:buFontTx/>
              <a:buChar char="-"/>
            </a:pPr>
            <a:r>
              <a:rPr lang="en-GB" sz="1200" b="0" i="0" u="none" strike="noStrike" kern="1200" baseline="0" dirty="0">
                <a:solidFill>
                  <a:schemeClr val="tx1"/>
                </a:solidFill>
                <a:latin typeface="Times New Roman" pitchFamily="18" charset="0"/>
                <a:ea typeface="+mn-ea"/>
                <a:cs typeface="+mn-cs"/>
              </a:rPr>
              <a:t>This would also not have been captured by the stopped time reward, which may explain its worse performance overall, even while being the target metric.</a:t>
            </a:r>
          </a:p>
          <a:p>
            <a:pPr marL="171450" indent="-171450">
              <a:buFontTx/>
              <a:buChar char="-"/>
            </a:pPr>
            <a:r>
              <a:rPr lang="en-GB" sz="1200" b="0" i="0" u="none" strike="noStrike" kern="1200" baseline="0" dirty="0">
                <a:solidFill>
                  <a:schemeClr val="tx1"/>
                </a:solidFill>
                <a:latin typeface="Times New Roman" pitchFamily="18" charset="0"/>
                <a:ea typeface="+mn-ea"/>
                <a:cs typeface="+mn-cs"/>
              </a:rPr>
              <a:t>Another key finding is that whilst rewards based on difference in delay were found to perform well in earlier works, this was found to perform poorly in the present work.</a:t>
            </a:r>
          </a:p>
          <a:p>
            <a:pPr marL="171450" indent="-171450">
              <a:buFontTx/>
              <a:buChar char="-"/>
            </a:pPr>
            <a:r>
              <a:rPr lang="en-GB" sz="1200" b="0" i="0" u="none" strike="noStrike" kern="1200" baseline="0" dirty="0">
                <a:solidFill>
                  <a:schemeClr val="tx1"/>
                </a:solidFill>
                <a:latin typeface="Times New Roman" pitchFamily="18" charset="0"/>
                <a:ea typeface="+mn-ea"/>
                <a:cs typeface="+mn-cs"/>
              </a:rPr>
              <a:t>Lastly, while rate-of-reward type functions did not perform especially well, this may change if they are reformulated in a way that the reward for the entire action + any extensions are jointly computed rather than </a:t>
            </a:r>
            <a:r>
              <a:rPr lang="en-GB" sz="1200" b="0" i="0" u="none" strike="noStrike" kern="1200" baseline="0" dirty="0" err="1">
                <a:solidFill>
                  <a:schemeClr val="tx1"/>
                </a:solidFill>
                <a:latin typeface="Times New Roman" pitchFamily="18" charset="0"/>
                <a:ea typeface="+mn-ea"/>
                <a:cs typeface="+mn-cs"/>
              </a:rPr>
              <a:t>separatedly</a:t>
            </a:r>
            <a:r>
              <a:rPr lang="en-GB" sz="1200" b="0" i="0" u="none" strike="noStrike" kern="1200" baseline="0" dirty="0">
                <a:solidFill>
                  <a:schemeClr val="tx1"/>
                </a:solidFill>
                <a:latin typeface="Times New Roman" pitchFamily="18" charset="0"/>
                <a:ea typeface="+mn-ea"/>
                <a:cs typeface="+mn-cs"/>
              </a:rPr>
              <a:t>.</a:t>
            </a:r>
          </a:p>
          <a:p>
            <a:pPr marL="171450" indent="-171450">
              <a:buFontTx/>
              <a:buChar char="-"/>
            </a:pP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11</a:t>
            </a:fld>
            <a:endParaRPr lang="en-GB" altLang="en-US"/>
          </a:p>
        </p:txBody>
      </p:sp>
    </p:spTree>
    <p:extLst>
      <p:ext uri="{BB962C8B-B14F-4D97-AF65-F5344CB8AC3E}">
        <p14:creationId xmlns:p14="http://schemas.microsoft.com/office/powerpoint/2010/main" val="416464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There are ways in which this work could be extended and improve:</a:t>
            </a:r>
          </a:p>
          <a:p>
            <a:pPr marL="171450" indent="-171450">
              <a:buFontTx/>
              <a:buChar char="-"/>
            </a:pPr>
            <a:endParaRPr lang="en-GB" dirty="0"/>
          </a:p>
          <a:p>
            <a:pPr marL="171450" indent="-171450">
              <a:buFontTx/>
              <a:buChar char="-"/>
            </a:pPr>
            <a:r>
              <a:rPr lang="en-GB" dirty="0"/>
              <a:t>The control area could be extended to a series of intersections. This poses different problems in terms of agent coordination, but agents such as those here presented can be the baseline to start this work, as our later testing as demonstrated.</a:t>
            </a:r>
          </a:p>
          <a:p>
            <a:pPr marL="171450" indent="-171450">
              <a:buFontTx/>
              <a:buChar char="-"/>
            </a:pPr>
            <a:r>
              <a:rPr lang="en-GB" dirty="0"/>
              <a:t>The sensors’ sensory abilities could be expanded to obtain measurements such as delay on the level of individual vehicles and pedestrians.</a:t>
            </a:r>
          </a:p>
          <a:p>
            <a:pPr marL="171450" indent="-171450">
              <a:buFontTx/>
              <a:buChar char="-"/>
            </a:pPr>
            <a:endParaRPr lang="en-GB"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dirty="0"/>
              <a:t>And lastly, it could be possible to expand the array of inputs available to the agent such that information about the different transportation modes, such as bicycles and buses can be used to treat them separately from the rest of the traffic flow.</a:t>
            </a:r>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12</a:t>
            </a:fld>
            <a:endParaRPr lang="en-GB" altLang="en-US"/>
          </a:p>
        </p:txBody>
      </p:sp>
    </p:spTree>
    <p:extLst>
      <p:ext uri="{BB962C8B-B14F-4D97-AF65-F5344CB8AC3E}">
        <p14:creationId xmlns:p14="http://schemas.microsoft.com/office/powerpoint/2010/main" val="1024842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Thank you very much for attending this presentation, and I will be very happy to answer any questions that you may have.</a:t>
            </a:r>
          </a:p>
          <a:p>
            <a:endParaRPr lang="en-GB" dirty="0"/>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13</a:t>
            </a:fld>
            <a:endParaRPr lang="en-GB" altLang="en-US"/>
          </a:p>
        </p:txBody>
      </p:sp>
    </p:spTree>
    <p:extLst>
      <p:ext uri="{BB962C8B-B14F-4D97-AF65-F5344CB8AC3E}">
        <p14:creationId xmlns:p14="http://schemas.microsoft.com/office/powerpoint/2010/main" val="425441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Winds of change are blowing in the field of traffic signal control.</a:t>
            </a:r>
          </a:p>
          <a:p>
            <a:endParaRPr lang="en-GB" dirty="0"/>
          </a:p>
          <a:p>
            <a:r>
              <a:rPr lang="en-GB" dirty="0"/>
              <a:t>Globally, populous cities are looking for data-intensive solutions that mitigate their congestion and mobility issues, in a moment when there is little appetite for big investments to create large new infrastructures.</a:t>
            </a:r>
          </a:p>
          <a:p>
            <a:endParaRPr lang="en-GB" dirty="0"/>
          </a:p>
          <a:p>
            <a:pPr marL="0" indent="0">
              <a:buFontTx/>
              <a:buNone/>
            </a:pPr>
            <a:r>
              <a:rPr lang="en-GB" sz="1200" b="0" i="0" u="none" strike="noStrike" kern="1200" baseline="0" dirty="0">
                <a:solidFill>
                  <a:schemeClr val="tx1"/>
                </a:solidFill>
                <a:latin typeface="Times New Roman" pitchFamily="18" charset="0"/>
                <a:ea typeface="+mn-ea"/>
                <a:cs typeface="+mn-cs"/>
              </a:rPr>
              <a:t>Effective traffic signal control is one of the key issues in Urban Traffic Control (UTC), effectively deciding how the available resources (green time) in our urban travel networks are allocated.</a:t>
            </a:r>
          </a:p>
          <a:p>
            <a:pPr marL="0" indent="0">
              <a:buFontTx/>
              <a:buNone/>
            </a:pPr>
            <a:r>
              <a:rPr lang="en-GB" sz="1200" b="0" i="0" u="none" strike="noStrike" kern="1200" baseline="0" dirty="0">
                <a:solidFill>
                  <a:schemeClr val="tx1"/>
                </a:solidFill>
                <a:latin typeface="Times New Roman" pitchFamily="18" charset="0"/>
                <a:ea typeface="+mn-ea"/>
                <a:cs typeface="+mn-cs"/>
              </a:rPr>
              <a:t>The efficiency associated with this allocation has an important impact on travel times, harmful emissions and economic activity.</a:t>
            </a:r>
          </a:p>
          <a:p>
            <a:pPr marL="0" indent="0">
              <a:buFontTx/>
              <a:buNone/>
            </a:pPr>
            <a:r>
              <a:rPr lang="en-GB" sz="1200" b="0" i="0" u="none" strike="noStrike" kern="1200" baseline="0" dirty="0">
                <a:solidFill>
                  <a:schemeClr val="tx1"/>
                </a:solidFill>
                <a:latin typeface="Times New Roman" pitchFamily="18" charset="0"/>
                <a:ea typeface="+mn-ea"/>
                <a:cs typeface="+mn-cs"/>
              </a:rPr>
              <a:t>First, fixed time controllers, and later, adaptive systems have been used to further optimise the global traffic flow in our cities.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Recent increases in available computing power have enabled the advent of a brand-new generation of machine-learning based Traffic Signal Controllers, which are becoming very serious contenders in this race.</a:t>
            </a:r>
          </a:p>
          <a:p>
            <a:endParaRPr lang="en-GB" dirty="0"/>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2</a:t>
            </a:fld>
            <a:endParaRPr lang="en-GB" altLang="en-US"/>
          </a:p>
        </p:txBody>
      </p:sp>
    </p:spTree>
    <p:extLst>
      <p:ext uri="{BB962C8B-B14F-4D97-AF65-F5344CB8AC3E}">
        <p14:creationId xmlns:p14="http://schemas.microsoft.com/office/powerpoint/2010/main" val="277940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However, the great majority of the available literature on the topic revolves around vehicular intersections only, as pedestrians are often discarded or left for future work, on account of the impact on learning that their inclusion tends to have.</a:t>
            </a:r>
          </a:p>
          <a:p>
            <a:pPr marL="171450" indent="-171450">
              <a:buFontTx/>
              <a:buChar char="-"/>
            </a:pPr>
            <a:r>
              <a:rPr lang="en-GB" dirty="0"/>
              <a:t>This impact stems from the fact that including pedestrians’ presence steers the problem towards multi-objective optimisation, as vehicular and pedestrians have to share the available green time</a:t>
            </a:r>
          </a:p>
          <a:p>
            <a:pPr marL="171450" indent="-171450">
              <a:buFontTx/>
              <a:buChar char="-"/>
            </a:pPr>
            <a:r>
              <a:rPr lang="en-GB" dirty="0"/>
              <a:t>Also from the fact that pedestrian measurements are inherently different from those of vehicles. For example, pedestrian counts do not carry the information about spatial ordering that queues do, and maximum occupancy for pedestrians tends not to be an issue in most </a:t>
            </a:r>
            <a:r>
              <a:rPr lang="en-GB" dirty="0" err="1"/>
              <a:t>juctions</a:t>
            </a:r>
            <a:r>
              <a:rPr lang="en-GB" dirty="0"/>
              <a:t>.</a:t>
            </a:r>
          </a:p>
          <a:p>
            <a:pPr marL="171450" indent="-171450">
              <a:buFontTx/>
              <a:buChar char="-"/>
            </a:pPr>
            <a:r>
              <a:rPr lang="en-GB" dirty="0"/>
              <a:t>This leads to the requirement of more sophisticated sensors that can identify individual entities and can cover extensive areas.</a:t>
            </a:r>
          </a:p>
          <a:p>
            <a:pPr marL="171450" indent="-171450">
              <a:buFontTx/>
              <a:buChar char="-"/>
            </a:pPr>
            <a:endParaRPr lang="en-GB" dirty="0"/>
          </a:p>
          <a:p>
            <a:r>
              <a:rPr lang="en-GB" sz="1200" b="0" i="0" u="none" strike="noStrike" kern="1200" baseline="0" dirty="0">
                <a:solidFill>
                  <a:schemeClr val="tx1"/>
                </a:solidFill>
                <a:latin typeface="Times New Roman" pitchFamily="18" charset="0"/>
                <a:ea typeface="+mn-ea"/>
                <a:cs typeface="+mn-cs"/>
              </a:rPr>
              <a:t>In our paper we attempt to cover this gap in the literature, providing a robust performance assessment of RL agents simultaneously serving both vehicles and pedestrians, using a variety of rewards, both novel and from the literature, attempting to uncover what state variables should be used in the reward to obtain the best performance.</a:t>
            </a:r>
            <a:endParaRPr lang="en-GB" dirty="0"/>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3</a:t>
            </a:fld>
            <a:endParaRPr lang="en-GB" altLang="en-US"/>
          </a:p>
        </p:txBody>
      </p:sp>
    </p:spTree>
    <p:extLst>
      <p:ext uri="{BB962C8B-B14F-4D97-AF65-F5344CB8AC3E}">
        <p14:creationId xmlns:p14="http://schemas.microsoft.com/office/powerpoint/2010/main" val="248038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Hence, the first component we require is the ability for sensing and accurately translating the reality into features for our agents.</a:t>
            </a:r>
          </a:p>
          <a:p>
            <a:pPr marL="171450" indent="-171450">
              <a:buFontTx/>
              <a:buChar char="-"/>
            </a:pPr>
            <a:r>
              <a:rPr lang="en-GB" dirty="0"/>
              <a:t>To this end, the intersections in which we are modelling and controlling are fitted with Vivacity vision-based sensors that are able to identify, classify and track the different modes of transportation. The input for the simulations here presented is limited to what can be (and has been) achieved with these sensors.</a:t>
            </a:r>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4</a:t>
            </a:fld>
            <a:endParaRPr lang="en-GB" altLang="en-US"/>
          </a:p>
        </p:txBody>
      </p:sp>
    </p:spTree>
    <p:extLst>
      <p:ext uri="{BB962C8B-B14F-4D97-AF65-F5344CB8AC3E}">
        <p14:creationId xmlns:p14="http://schemas.microsoft.com/office/powerpoint/2010/main" val="4123626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new sensors can perform real-time image analysis, allowing us to obtain measurements that previously used induction loops could not dream of.</a:t>
            </a:r>
          </a:p>
          <a:p>
            <a:r>
              <a:rPr lang="en-GB" dirty="0"/>
              <a:t>These measurements include, but are not restricted to queue lengths and counts, individual vehicles’ speeds and delays, individual delay measurements and even classification by class of vehicle.</a:t>
            </a:r>
          </a:p>
          <a:p>
            <a:pPr marL="0" indent="0">
              <a:buFontTx/>
              <a:buNone/>
            </a:pPr>
            <a:r>
              <a:rPr lang="en-GB" dirty="0"/>
              <a:t>This is extremely useful since this opens the doors to the development of products that can deal with multiple modes of transportation in our streets, paving the road for modal prioritisation based approaches, in which, for example, public transport or bus lanes could be given higher priority than individual vehicles in terms of traffic management.</a:t>
            </a:r>
          </a:p>
          <a:p>
            <a:pPr marL="0" indent="0">
              <a:buFontTx/>
              <a:buNone/>
            </a:pPr>
            <a:r>
              <a:rPr lang="en-GB" dirty="0"/>
              <a:t>Other alternatives could involve different traffic light settings for different requirements, such as aiming to minimise pollution, or quickly clearing an area after a special event, such as a football game.</a:t>
            </a:r>
          </a:p>
          <a:p>
            <a:pPr marL="0" indent="0">
              <a:buFontTx/>
              <a:buNone/>
            </a:pPr>
            <a:endParaRPr lang="en-GB" dirty="0"/>
          </a:p>
          <a:p>
            <a:r>
              <a:rPr lang="en-GB" dirty="0"/>
              <a:t>What you are seeing on the screen now, is the analysis of one such sensor, developed by one of our partners, Vivacity Labs, which was being performed in real-time in Manchester, UK.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system has a high level of privacy by nature, since the detection, classification and tracking is done on the sensor itself and the video is discarded after the mobility features are extracted.</a:t>
            </a:r>
          </a:p>
          <a:p>
            <a:endParaRPr lang="en-GB" dirty="0"/>
          </a:p>
          <a:p>
            <a:r>
              <a:rPr lang="en-GB" dirty="0"/>
              <a:t>This newly available data, of extreme high quality and granularity, is allowing us to generate new controllers based on Reinforcement Learning.</a:t>
            </a:r>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5</a:t>
            </a:fld>
            <a:endParaRPr lang="en-GB" altLang="en-US"/>
          </a:p>
        </p:txBody>
      </p:sp>
    </p:spTree>
    <p:extLst>
      <p:ext uri="{BB962C8B-B14F-4D97-AF65-F5344CB8AC3E}">
        <p14:creationId xmlns:p14="http://schemas.microsoft.com/office/powerpoint/2010/main" val="3179218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Reinforcement Learning allows us to frame the Traffic Light Control of an intersection as Markov Decision Process, a discrete-time stochastic control process.</a:t>
            </a:r>
          </a:p>
          <a:p>
            <a:pPr marL="171450" indent="-171450">
              <a:buFontTx/>
              <a:buChar char="-"/>
            </a:pPr>
            <a:r>
              <a:rPr lang="en-GB" dirty="0"/>
              <a:t>In it, an agent learns how to control a system by repeatedly interacting with an environment for which no prior information is given.</a:t>
            </a:r>
          </a:p>
          <a:p>
            <a:pPr marL="171450" indent="-171450">
              <a:buFontTx/>
              <a:buChar char="-"/>
            </a:pPr>
            <a:r>
              <a:rPr lang="en-GB" dirty="0"/>
              <a:t>This process is guided by the estimation of the state that the system is in, achieved via sensors, the decision of which action is more suitable for the current situation, and the reward function that maps the subsequent state to a numeric value, informing the agent of what was the outcome of its actions.</a:t>
            </a:r>
          </a:p>
          <a:p>
            <a:pPr marL="171450" indent="-171450">
              <a:buFontTx/>
              <a:buChar char="-"/>
            </a:pPr>
            <a:r>
              <a:rPr lang="en-GB" dirty="0"/>
              <a:t>In this context, the reward is the entirety of the feedback provided to the agent, and the only indicator of the quality of the exerted control.</a:t>
            </a:r>
          </a:p>
          <a:p>
            <a:pPr marL="171450" indent="-171450">
              <a:buFontTx/>
              <a:buChar char="-"/>
            </a:pPr>
            <a:r>
              <a:rPr lang="en-GB" dirty="0"/>
              <a:t>Hence, the choice of reward is of paramount importance during the design of RL traffic controllers.</a:t>
            </a:r>
          </a:p>
          <a:p>
            <a:pPr marL="171450" indent="-171450">
              <a:buFontTx/>
              <a:buChar char="-"/>
            </a:pPr>
            <a:r>
              <a:rPr lang="en-GB" dirty="0"/>
              <a:t>However, while there is some knowledge about the amount and granularity of sensor data required to train such systems, comparisons between the suitability of different magnitudes and functional forms in rewards are scarce.</a:t>
            </a:r>
          </a:p>
          <a:p>
            <a:pPr marL="171450" indent="-171450">
              <a:buFontTx/>
              <a:buChar char="-"/>
            </a:pPr>
            <a:r>
              <a:rPr lang="en-GB" dirty="0"/>
              <a:t>In this paper, we attempt to provide a robust comparison between a variety of reward functions, both novel and previously used in the literature in a real-world setting.</a:t>
            </a:r>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6</a:t>
            </a:fld>
            <a:endParaRPr lang="en-GB" altLang="en-US"/>
          </a:p>
        </p:txBody>
      </p:sp>
    </p:spTree>
    <p:extLst>
      <p:ext uri="{BB962C8B-B14F-4D97-AF65-F5344CB8AC3E}">
        <p14:creationId xmlns:p14="http://schemas.microsoft.com/office/powerpoint/2010/main" val="343854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The junction where the assessment was performed is a SUMO model of a real intersection in Manchester, UK, having repeatedly deployed these agents for real control since the work I’m presenting took place.</a:t>
            </a:r>
          </a:p>
          <a:p>
            <a:pPr marL="171450" indent="-171450">
              <a:buFontTx/>
              <a:buChar char="-"/>
            </a:pPr>
            <a:r>
              <a:rPr lang="en-GB" dirty="0"/>
              <a:t>The model was calibrated using 3.5 months of real data gathered by sensors both for vehicles and pedestrians.</a:t>
            </a:r>
          </a:p>
          <a:p>
            <a:pPr marL="171450" indent="-171450">
              <a:buFontTx/>
              <a:buChar char="-"/>
            </a:pPr>
            <a:r>
              <a:rPr lang="en-GB" dirty="0"/>
              <a:t>More real world limitations came in the form of exclusion of Stage 1 by request of the transportation authority. </a:t>
            </a:r>
          </a:p>
          <a:p>
            <a:pPr marL="171450" indent="-171450">
              <a:buFontTx/>
              <a:buChar char="-"/>
            </a:pPr>
            <a:r>
              <a:rPr lang="en-GB" dirty="0"/>
              <a:t>At the request of the transportation authority, Stage 1 is treated as an intermediary stage required to reach stage 2, leaving us with 3 available actions.</a:t>
            </a:r>
          </a:p>
          <a:p>
            <a:pPr marL="171450" indent="-171450">
              <a:buFontTx/>
              <a:buChar char="-"/>
            </a:pPr>
            <a:r>
              <a:rPr lang="en-GB" sz="1200" b="0" i="0" u="none" strike="noStrike" kern="1200" baseline="0" dirty="0">
                <a:solidFill>
                  <a:schemeClr val="tx1"/>
                </a:solidFill>
                <a:latin typeface="Times New Roman" pitchFamily="18" charset="0"/>
                <a:ea typeface="+mn-ea"/>
                <a:cs typeface="+mn-cs"/>
              </a:rPr>
              <a:t>This kind of situation, while common on our streets, can create a more challenging landscape for the agent, since the agent has to choose when to start the transition without knowledge of the future state when Stage 2 begins. Regarding the extensions, given that their length is smaller than that of the initial phase, their impact on the state will be smaller, generating a distribution of reward and state-action value outcomes that the agent needs to approximate.</a:t>
            </a:r>
            <a:endParaRPr lang="en-GB" dirty="0"/>
          </a:p>
          <a:p>
            <a:pPr marL="171450" indent="-171450">
              <a:buFontTx/>
              <a:buChar char="-"/>
            </a:pPr>
            <a:r>
              <a:rPr lang="en-GB" dirty="0"/>
              <a:t>Further to this, minimum green times and yellow times are enforced in line with what can be expected in any traditionally-managed intersection.</a:t>
            </a:r>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7</a:t>
            </a:fld>
            <a:endParaRPr lang="en-GB" altLang="en-US"/>
          </a:p>
        </p:txBody>
      </p:sp>
    </p:spTree>
    <p:extLst>
      <p:ext uri="{BB962C8B-B14F-4D97-AF65-F5344CB8AC3E}">
        <p14:creationId xmlns:p14="http://schemas.microsoft.com/office/powerpoint/2010/main" val="1847496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A total of 30 reward functions were created and taken from previous literature.</a:t>
            </a:r>
          </a:p>
          <a:p>
            <a:pPr marL="171450" indent="-171450">
              <a:buFontTx/>
              <a:buChar char="-"/>
            </a:pPr>
            <a:r>
              <a:rPr lang="en-GB" dirty="0"/>
              <a:t>They can be broadly classified in 5 groups depending on the quantities that they use:</a:t>
            </a:r>
          </a:p>
          <a:p>
            <a:pPr marL="628650" lvl="1" indent="-171450">
              <a:buFontTx/>
              <a:buChar char="-"/>
            </a:pPr>
            <a:r>
              <a:rPr lang="en-GB" dirty="0"/>
              <a:t>Queue</a:t>
            </a:r>
          </a:p>
          <a:p>
            <a:pPr marL="628650" lvl="1" indent="-171450">
              <a:buFontTx/>
              <a:buChar char="-"/>
            </a:pPr>
            <a:r>
              <a:rPr lang="en-GB" dirty="0"/>
              <a:t>Waiting time</a:t>
            </a:r>
          </a:p>
          <a:p>
            <a:pPr marL="628650" lvl="1" indent="-171450">
              <a:buFontTx/>
              <a:buChar char="-"/>
            </a:pPr>
            <a:r>
              <a:rPr lang="en-GB" dirty="0"/>
              <a:t>Lost time, understood as any deviation from the maximum allowed speed</a:t>
            </a:r>
          </a:p>
          <a:p>
            <a:pPr marL="628650" lvl="1" indent="-171450">
              <a:buFontTx/>
              <a:buChar char="-"/>
            </a:pPr>
            <a:r>
              <a:rPr lang="en-GB" dirty="0"/>
              <a:t>Average Speed</a:t>
            </a:r>
          </a:p>
          <a:p>
            <a:pPr marL="628650" lvl="1" indent="-171450">
              <a:buFontTx/>
              <a:buChar char="-"/>
            </a:pPr>
            <a:r>
              <a:rPr lang="en-GB" dirty="0"/>
              <a:t>And Throughput</a:t>
            </a:r>
          </a:p>
          <a:p>
            <a:pPr marL="171450" indent="-171450">
              <a:buFontTx/>
              <a:buChar char="-"/>
            </a:pPr>
            <a:r>
              <a:rPr lang="en-GB" dirty="0"/>
              <a:t>The state variables passed to the agent are either point measurements, or the variation of these between actions.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dirty="0"/>
              <a:t>Some of the rewards include a demand estimation term that accounts for the increased difficulty of the task as the demand grows or a term that focuses on the rate of reward instead of the reward per-action.</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GB"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dirty="0"/>
              <a:t>A full list of rewards and their analytical expressions can be found in the paper itself.</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GB"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dirty="0"/>
              <a:t>The total reward observed by the agent is a linear combination of the rewards generated by pedestrians and vehicles over a given action.</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GB" dirty="0"/>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8</a:t>
            </a:fld>
            <a:endParaRPr lang="en-GB" altLang="en-US"/>
          </a:p>
        </p:txBody>
      </p:sp>
    </p:spTree>
    <p:extLst>
      <p:ext uri="{BB962C8B-B14F-4D97-AF65-F5344CB8AC3E}">
        <p14:creationId xmlns:p14="http://schemas.microsoft.com/office/powerpoint/2010/main" val="4012558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Regarding the agent,</a:t>
            </a:r>
          </a:p>
          <a:p>
            <a:pPr marL="171450" indent="-171450">
              <a:buFontTx/>
              <a:buChar char="-"/>
            </a:pPr>
            <a:r>
              <a:rPr lang="en-GB" dirty="0"/>
              <a:t>It is a standard vanilla implementation of the DQN agent, you can find the pseudocode available in the full paper.</a:t>
            </a:r>
          </a:p>
          <a:p>
            <a:pPr marL="171450" indent="-171450">
              <a:buFontTx/>
              <a:buChar char="-"/>
            </a:pPr>
            <a:r>
              <a:rPr lang="en-GB" dirty="0"/>
              <a:t>The state information passed to the agent was a concatenation of the previous occupancy states across the different lanes, covering 12 seconds.</a:t>
            </a:r>
          </a:p>
          <a:p>
            <a:pPr marL="171450" indent="-171450">
              <a:buFontTx/>
              <a:buChar char="-"/>
            </a:pPr>
            <a:r>
              <a:rPr lang="en-GB" dirty="0"/>
              <a:t>10 agents of each class were trained for 1500 episodes, selecting the best in each class for detailed scoring.</a:t>
            </a:r>
          </a:p>
          <a:p>
            <a:pPr marL="171450" indent="-171450">
              <a:buFontTx/>
              <a:buChar char="-"/>
            </a:pPr>
            <a:r>
              <a:rPr lang="en-GB" dirty="0"/>
              <a:t>The test involved controlling 100 copies of 3 reference scenarios.</a:t>
            </a:r>
          </a:p>
          <a:p>
            <a:pPr marL="171450" indent="-171450">
              <a:buFontTx/>
              <a:buChar char="-"/>
            </a:pPr>
            <a:r>
              <a:rPr lang="en-GB" dirty="0"/>
              <a:t>Demand levels are normal operation, saturated conditions and oversaturated conditions for traditional controllers and will be identified as low, medium and high demands.</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9</a:t>
            </a:fld>
            <a:endParaRPr lang="en-GB" altLang="en-US"/>
          </a:p>
        </p:txBody>
      </p:sp>
    </p:spTree>
    <p:extLst>
      <p:ext uri="{BB962C8B-B14F-4D97-AF65-F5344CB8AC3E}">
        <p14:creationId xmlns:p14="http://schemas.microsoft.com/office/powerpoint/2010/main" val="34917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42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Rectangle 3"/>
          <p:cNvSpPr>
            <a:spLocks noGrp="1" noChangeArrowheads="1"/>
          </p:cNvSpPr>
          <p:nvPr>
            <p:ph type="ctrTitle"/>
          </p:nvPr>
        </p:nvSpPr>
        <p:spPr>
          <a:xfrm>
            <a:off x="107504" y="3507854"/>
            <a:ext cx="7056784" cy="720080"/>
          </a:xfrm>
        </p:spPr>
        <p:txBody>
          <a:bodyPr/>
          <a:lstStyle>
            <a:lvl1pPr>
              <a:defRPr sz="4000"/>
            </a:lvl1pPr>
          </a:lstStyle>
          <a:p>
            <a:pPr lvl="0"/>
            <a:r>
              <a:rPr lang="en-US"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107504" y="4299942"/>
            <a:ext cx="6400800" cy="545424"/>
          </a:xfrm>
        </p:spPr>
        <p:txBody>
          <a:bodyPr/>
          <a:lstStyle>
            <a:lvl1pPr marL="0" indent="0" algn="l">
              <a:buFontTx/>
              <a:buNone/>
              <a:defRPr/>
            </a:lvl1pPr>
          </a:lstStyle>
          <a:p>
            <a:pPr lvl="0"/>
            <a:r>
              <a:rPr lang="en-US" altLang="en-US" noProof="0"/>
              <a:t>Click to edit Master subtitle style</a:t>
            </a:r>
            <a:endParaRPr lang="en-GB" altLang="en-US" noProof="0" dirty="0"/>
          </a:p>
        </p:txBody>
      </p:sp>
    </p:spTree>
    <p:extLst>
      <p:ext uri="{BB962C8B-B14F-4D97-AF65-F5344CB8AC3E}">
        <p14:creationId xmlns:p14="http://schemas.microsoft.com/office/powerpoint/2010/main" val="3953512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5F2DA786-226B-42DD-93E8-A1CF6097432C}" type="slidenum">
              <a:rPr lang="en-GB" altLang="en-US"/>
              <a:pPr>
                <a:defRPr/>
              </a:pPr>
              <a:t>‹#›</a:t>
            </a:fld>
            <a:endParaRPr lang="en-GB" altLang="en-US"/>
          </a:p>
        </p:txBody>
      </p:sp>
    </p:spTree>
    <p:extLst>
      <p:ext uri="{BB962C8B-B14F-4D97-AF65-F5344CB8AC3E}">
        <p14:creationId xmlns:p14="http://schemas.microsoft.com/office/powerpoint/2010/main" val="762999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A548C52-FFFD-49F6-B265-F7E72DF156EB}" type="slidenum">
              <a:rPr lang="en-GB" altLang="en-US"/>
              <a:pPr>
                <a:defRPr/>
              </a:pPr>
              <a:t>‹#›</a:t>
            </a:fld>
            <a:endParaRPr lang="en-GB" altLang="en-US"/>
          </a:p>
        </p:txBody>
      </p:sp>
    </p:spTree>
    <p:extLst>
      <p:ext uri="{BB962C8B-B14F-4D97-AF65-F5344CB8AC3E}">
        <p14:creationId xmlns:p14="http://schemas.microsoft.com/office/powerpoint/2010/main" val="2605378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71450"/>
            <a:ext cx="1943100" cy="394335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171450"/>
            <a:ext cx="5676900" cy="39433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7A5EEF6-EF9C-46E6-8B5F-3F5CA92D3B8D}" type="slidenum">
              <a:rPr lang="en-GB" altLang="en-US"/>
              <a:pPr>
                <a:defRPr/>
              </a:pPr>
              <a:t>‹#›</a:t>
            </a:fld>
            <a:endParaRPr lang="en-GB" altLang="en-US"/>
          </a:p>
        </p:txBody>
      </p:sp>
    </p:spTree>
    <p:extLst>
      <p:ext uri="{BB962C8B-B14F-4D97-AF65-F5344CB8AC3E}">
        <p14:creationId xmlns:p14="http://schemas.microsoft.com/office/powerpoint/2010/main" val="2090899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26/07/2021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2729723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26/07/2021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81613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84978-FF33-4943-AA93-CA0F6CF72124}" type="datetimeFigureOut">
              <a:rPr lang="en-GB" smtClean="0"/>
              <a:t>26/07/2021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510586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5384978-FF33-4943-AA93-CA0F6CF72124}" type="datetimeFigureOut">
              <a:rPr lang="en-GB" smtClean="0"/>
              <a:t>26/07/2021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878980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5384978-FF33-4943-AA93-CA0F6CF72124}" type="datetimeFigureOut">
              <a:rPr lang="en-GB" smtClean="0"/>
              <a:t>26/07/2021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56895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5384978-FF33-4943-AA93-CA0F6CF72124}" type="datetimeFigureOut">
              <a:rPr lang="en-GB" smtClean="0"/>
              <a:t>26/07/2021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454977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84978-FF33-4943-AA93-CA0F6CF72124}" type="datetimeFigureOut">
              <a:rPr lang="en-GB" smtClean="0"/>
              <a:t>26/07/2021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382720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257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Rectangle 3"/>
          <p:cNvSpPr>
            <a:spLocks noGrp="1" noChangeArrowheads="1"/>
          </p:cNvSpPr>
          <p:nvPr>
            <p:ph type="ctrTitle"/>
          </p:nvPr>
        </p:nvSpPr>
        <p:spPr>
          <a:xfrm>
            <a:off x="251520" y="2895786"/>
            <a:ext cx="7056784" cy="972108"/>
          </a:xfrm>
        </p:spPr>
        <p:txBody>
          <a:bodyPr/>
          <a:lstStyle>
            <a:lvl1pPr>
              <a:defRPr sz="4000"/>
            </a:lvl1pPr>
          </a:lstStyle>
          <a:p>
            <a:pPr lvl="0"/>
            <a:r>
              <a:rPr lang="en-US"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259432" y="3898534"/>
            <a:ext cx="6400800" cy="995474"/>
          </a:xfrm>
        </p:spPr>
        <p:txBody>
          <a:bodyPr/>
          <a:lstStyle>
            <a:lvl1pPr marL="0" indent="0" algn="l">
              <a:buFontTx/>
              <a:buNone/>
              <a:defRPr/>
            </a:lvl1pPr>
          </a:lstStyle>
          <a:p>
            <a:pPr lvl="0"/>
            <a:r>
              <a:rPr lang="en-US" altLang="en-US" noProof="0"/>
              <a:t>Click to edit Master subtitle style</a:t>
            </a:r>
            <a:endParaRPr lang="en-GB" altLang="en-US" noProof="0" dirty="0"/>
          </a:p>
        </p:txBody>
      </p:sp>
    </p:spTree>
    <p:extLst>
      <p:ext uri="{BB962C8B-B14F-4D97-AF65-F5344CB8AC3E}">
        <p14:creationId xmlns:p14="http://schemas.microsoft.com/office/powerpoint/2010/main" val="3187238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384978-FF33-4943-AA93-CA0F6CF72124}" type="datetimeFigureOut">
              <a:rPr lang="en-GB" smtClean="0"/>
              <a:t>26/07/2021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828947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384978-FF33-4943-AA93-CA0F6CF72124}" type="datetimeFigureOut">
              <a:rPr lang="en-GB" smtClean="0"/>
              <a:t>26/07/2021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031633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26/07/2021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002134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26/07/2021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793574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CC04D4E8-1442-4A26-862E-F7A1A3386CB3}" type="datetimeFigureOut">
              <a:rPr lang="en-GB"/>
              <a:pPr>
                <a:defRPr/>
              </a:pPr>
              <a:t>26/07/2021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1D48AA0D-06A5-4A03-86AF-FCD31649C8B7}" type="slidenum">
              <a:rPr lang="en-GB"/>
              <a:pPr>
                <a:defRPr/>
              </a:pPr>
              <a:t>‹#›</a:t>
            </a:fld>
            <a:endParaRPr lang="en-GB"/>
          </a:p>
        </p:txBody>
      </p:sp>
    </p:spTree>
    <p:extLst>
      <p:ext uri="{BB962C8B-B14F-4D97-AF65-F5344CB8AC3E}">
        <p14:creationId xmlns:p14="http://schemas.microsoft.com/office/powerpoint/2010/main" val="852488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5A340FB6-9916-4744-A588-88582159FB2B}" type="datetimeFigureOut">
              <a:rPr lang="en-GB"/>
              <a:pPr>
                <a:defRPr/>
              </a:pPr>
              <a:t>26/07/2021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31B5FE55-7890-4B92-8DAC-E9A4D1B54585}" type="slidenum">
              <a:rPr lang="en-GB"/>
              <a:pPr>
                <a:defRPr/>
              </a:pPr>
              <a:t>‹#›</a:t>
            </a:fld>
            <a:endParaRPr lang="en-GB"/>
          </a:p>
        </p:txBody>
      </p:sp>
    </p:spTree>
    <p:extLst>
      <p:ext uri="{BB962C8B-B14F-4D97-AF65-F5344CB8AC3E}">
        <p14:creationId xmlns:p14="http://schemas.microsoft.com/office/powerpoint/2010/main" val="37606457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125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3568" y="1923679"/>
            <a:ext cx="7772400" cy="2403053"/>
          </a:xfrm>
        </p:spPr>
        <p:txBody>
          <a:bodyPr anchor="t"/>
          <a:lstStyle>
            <a:lvl1pPr algn="l">
              <a:defRPr sz="4000" b="1" cap="none"/>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7EA2E35-467A-4B59-82DC-CA561B91D6DD}" type="datetimeFigureOut">
              <a:rPr lang="en-GB"/>
              <a:pPr>
                <a:defRPr/>
              </a:pPr>
              <a:t>26/07/2021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730FB9F-F625-4E59-ABB6-F6A9692E4283}" type="slidenum">
              <a:rPr lang="en-GB"/>
              <a:pPr>
                <a:defRPr/>
              </a:pPr>
              <a:t>‹#›</a:t>
            </a:fld>
            <a:endParaRPr lang="en-GB"/>
          </a:p>
        </p:txBody>
      </p:sp>
    </p:spTree>
    <p:extLst>
      <p:ext uri="{BB962C8B-B14F-4D97-AF65-F5344CB8AC3E}">
        <p14:creationId xmlns:p14="http://schemas.microsoft.com/office/powerpoint/2010/main" val="36096369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89F47B15-667E-4BCF-8B3A-A77556EB54EA}" type="datetimeFigureOut">
              <a:rPr lang="en-GB"/>
              <a:pPr>
                <a:defRPr/>
              </a:pPr>
              <a:t>26/07/2021</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A6C46B6B-B495-4202-9733-F50C9C7FB744}" type="slidenum">
              <a:rPr lang="en-GB"/>
              <a:pPr>
                <a:defRPr/>
              </a:pPr>
              <a:t>‹#›</a:t>
            </a:fld>
            <a:endParaRPr lang="en-GB"/>
          </a:p>
        </p:txBody>
      </p:sp>
    </p:spTree>
    <p:extLst>
      <p:ext uri="{BB962C8B-B14F-4D97-AF65-F5344CB8AC3E}">
        <p14:creationId xmlns:p14="http://schemas.microsoft.com/office/powerpoint/2010/main" val="19644361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7ADAC0FC-96BA-4D10-9D73-BF78231C6B28}" type="datetimeFigureOut">
              <a:rPr lang="en-GB"/>
              <a:pPr>
                <a:defRPr/>
              </a:pPr>
              <a:t>26/07/2021</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E133AD48-89ED-4225-9717-C63FF82E1232}" type="slidenum">
              <a:rPr lang="en-GB"/>
              <a:pPr>
                <a:defRPr/>
              </a:pPr>
              <a:t>‹#›</a:t>
            </a:fld>
            <a:endParaRPr lang="en-GB"/>
          </a:p>
        </p:txBody>
      </p:sp>
    </p:spTree>
    <p:extLst>
      <p:ext uri="{BB962C8B-B14F-4D97-AF65-F5344CB8AC3E}">
        <p14:creationId xmlns:p14="http://schemas.microsoft.com/office/powerpoint/2010/main" val="3433877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8A09EE57-8035-41DD-9C26-3C6F5DAA7CFD}" type="datetimeFigureOut">
              <a:rPr lang="en-GB"/>
              <a:pPr>
                <a:defRPr/>
              </a:pPr>
              <a:t>26/07/2021</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37C80DCE-CC63-41F3-B3BF-2DC7C1BD5F8C}" type="slidenum">
              <a:rPr lang="en-GB"/>
              <a:pPr>
                <a:defRPr/>
              </a:pPr>
              <a:t>‹#›</a:t>
            </a:fld>
            <a:endParaRPr lang="en-GB"/>
          </a:p>
        </p:txBody>
      </p:sp>
    </p:spTree>
    <p:extLst>
      <p:ext uri="{BB962C8B-B14F-4D97-AF65-F5344CB8AC3E}">
        <p14:creationId xmlns:p14="http://schemas.microsoft.com/office/powerpoint/2010/main" val="309191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E70D8804-937B-40C3-8369-0CF62D082B6D}" type="slidenum">
              <a:rPr lang="en-GB" altLang="en-US"/>
              <a:pPr>
                <a:defRPr/>
              </a:pPr>
              <a:t>‹#›</a:t>
            </a:fld>
            <a:endParaRPr lang="en-GB" altLang="en-US"/>
          </a:p>
        </p:txBody>
      </p:sp>
    </p:spTree>
    <p:extLst>
      <p:ext uri="{BB962C8B-B14F-4D97-AF65-F5344CB8AC3E}">
        <p14:creationId xmlns:p14="http://schemas.microsoft.com/office/powerpoint/2010/main" val="9487849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A0DAF2E-DC61-4E6E-94AB-B60AED80656E}" type="datetimeFigureOut">
              <a:rPr lang="en-GB"/>
              <a:pPr>
                <a:defRPr/>
              </a:pPr>
              <a:t>26/07/2021</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20B71BE9-486E-45C4-86CB-5A5F3C3951AF}" type="slidenum">
              <a:rPr lang="en-GB"/>
              <a:pPr>
                <a:defRPr/>
              </a:pPr>
              <a:t>‹#›</a:t>
            </a:fld>
            <a:endParaRPr lang="en-GB"/>
          </a:p>
        </p:txBody>
      </p:sp>
    </p:spTree>
    <p:extLst>
      <p:ext uri="{BB962C8B-B14F-4D97-AF65-F5344CB8AC3E}">
        <p14:creationId xmlns:p14="http://schemas.microsoft.com/office/powerpoint/2010/main" val="2940544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F9898C3-4A5E-46F2-8CA9-97065EF60EB5}" type="datetimeFigureOut">
              <a:rPr lang="en-GB"/>
              <a:pPr>
                <a:defRPr/>
              </a:pPr>
              <a:t>26/07/2021</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E527412-71D6-44C2-A9F5-635BC2763565}" type="slidenum">
              <a:rPr lang="en-GB"/>
              <a:pPr>
                <a:defRPr/>
              </a:pPr>
              <a:t>‹#›</a:t>
            </a:fld>
            <a:endParaRPr lang="en-GB"/>
          </a:p>
        </p:txBody>
      </p:sp>
    </p:spTree>
    <p:extLst>
      <p:ext uri="{BB962C8B-B14F-4D97-AF65-F5344CB8AC3E}">
        <p14:creationId xmlns:p14="http://schemas.microsoft.com/office/powerpoint/2010/main" val="31275443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2D78D83-690E-44A6-9615-6E3773D09219}" type="datetimeFigureOut">
              <a:rPr lang="en-GB"/>
              <a:pPr>
                <a:defRPr/>
              </a:pPr>
              <a:t>26/07/2021</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6B233AE-E9D9-464A-AA2D-6B972A04F9AF}" type="slidenum">
              <a:rPr lang="en-GB"/>
              <a:pPr>
                <a:defRPr/>
              </a:pPr>
              <a:t>‹#›</a:t>
            </a:fld>
            <a:endParaRPr lang="en-GB"/>
          </a:p>
        </p:txBody>
      </p:sp>
    </p:spTree>
    <p:extLst>
      <p:ext uri="{BB962C8B-B14F-4D97-AF65-F5344CB8AC3E}">
        <p14:creationId xmlns:p14="http://schemas.microsoft.com/office/powerpoint/2010/main" val="39345338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A4A34E77-4970-41AE-8E37-D8248A576885}" type="datetimeFigureOut">
              <a:rPr lang="en-GB"/>
              <a:pPr>
                <a:defRPr/>
              </a:pPr>
              <a:t>26/07/2021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6B9CED2-2637-4A41-9192-F691BFD70E77}" type="slidenum">
              <a:rPr lang="en-GB"/>
              <a:pPr>
                <a:defRPr/>
              </a:pPr>
              <a:t>‹#›</a:t>
            </a:fld>
            <a:endParaRPr lang="en-GB"/>
          </a:p>
        </p:txBody>
      </p:sp>
    </p:spTree>
    <p:extLst>
      <p:ext uri="{BB962C8B-B14F-4D97-AF65-F5344CB8AC3E}">
        <p14:creationId xmlns:p14="http://schemas.microsoft.com/office/powerpoint/2010/main" val="29413368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1E9B04DF-1EF5-402B-A3AD-220EAF3DB805}" type="datetimeFigureOut">
              <a:rPr lang="en-GB"/>
              <a:pPr>
                <a:defRPr/>
              </a:pPr>
              <a:t>26/07/2021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8284ABD-F176-4BF4-91E7-E32687AA688D}" type="slidenum">
              <a:rPr lang="en-GB"/>
              <a:pPr>
                <a:defRPr/>
              </a:pPr>
              <a:t>‹#›</a:t>
            </a:fld>
            <a:endParaRPr lang="en-GB"/>
          </a:p>
        </p:txBody>
      </p:sp>
    </p:spTree>
    <p:extLst>
      <p:ext uri="{BB962C8B-B14F-4D97-AF65-F5344CB8AC3E}">
        <p14:creationId xmlns:p14="http://schemas.microsoft.com/office/powerpoint/2010/main" val="3859879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125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1163236"/>
            <a:ext cx="7772400" cy="1021556"/>
          </a:xfrm>
        </p:spPr>
        <p:txBody>
          <a:bodyPr anchor="t"/>
          <a:lstStyle>
            <a:lvl1pPr algn="l">
              <a:defRPr sz="4000" b="1" cap="none"/>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t"/>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DF8B94E-925D-4A32-90AE-A4FAA5B8065E}" type="slidenum">
              <a:rPr lang="en-GB" altLang="en-US"/>
              <a:pPr>
                <a:defRPr/>
              </a:pPr>
              <a:t>‹#›</a:t>
            </a:fld>
            <a:endParaRPr lang="en-GB" altLang="en-US"/>
          </a:p>
        </p:txBody>
      </p:sp>
    </p:spTree>
    <p:extLst>
      <p:ext uri="{BB962C8B-B14F-4D97-AF65-F5344CB8AC3E}">
        <p14:creationId xmlns:p14="http://schemas.microsoft.com/office/powerpoint/2010/main" val="230471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0287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287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8A76B3E9-7FF0-4902-80F9-E8997D5A0E30}" type="slidenum">
              <a:rPr lang="en-GB" altLang="en-US"/>
              <a:pPr>
                <a:defRPr/>
              </a:pPr>
              <a:t>‹#›</a:t>
            </a:fld>
            <a:endParaRPr lang="en-GB" altLang="en-US"/>
          </a:p>
        </p:txBody>
      </p:sp>
    </p:spTree>
    <p:extLst>
      <p:ext uri="{BB962C8B-B14F-4D97-AF65-F5344CB8AC3E}">
        <p14:creationId xmlns:p14="http://schemas.microsoft.com/office/powerpoint/2010/main" val="3045283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p:cNvSpPr>
            <a:spLocks noGrp="1" noChangeArrowheads="1"/>
          </p:cNvSpPr>
          <p:nvPr>
            <p:ph type="sldNum" sz="quarter" idx="12"/>
          </p:nvPr>
        </p:nvSpPr>
        <p:spPr>
          <a:ln/>
        </p:spPr>
        <p:txBody>
          <a:bodyPr/>
          <a:lstStyle>
            <a:lvl1pPr>
              <a:defRPr/>
            </a:lvl1pPr>
          </a:lstStyle>
          <a:p>
            <a:pPr>
              <a:defRPr/>
            </a:pPr>
            <a:fld id="{57203937-7804-4435-8F73-564F70BF0477}" type="slidenum">
              <a:rPr lang="en-GB" altLang="en-US"/>
              <a:pPr>
                <a:defRPr/>
              </a:pPr>
              <a:t>‹#›</a:t>
            </a:fld>
            <a:endParaRPr lang="en-GB" altLang="en-US"/>
          </a:p>
        </p:txBody>
      </p:sp>
    </p:spTree>
    <p:extLst>
      <p:ext uri="{BB962C8B-B14F-4D97-AF65-F5344CB8AC3E}">
        <p14:creationId xmlns:p14="http://schemas.microsoft.com/office/powerpoint/2010/main" val="224697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D89CFF8C-A83F-461F-AEDD-249687053BE5}" type="slidenum">
              <a:rPr lang="en-GB" altLang="en-US"/>
              <a:pPr>
                <a:defRPr/>
              </a:pPr>
              <a:t>‹#›</a:t>
            </a:fld>
            <a:endParaRPr lang="en-GB" altLang="en-US"/>
          </a:p>
        </p:txBody>
      </p:sp>
    </p:spTree>
    <p:extLst>
      <p:ext uri="{BB962C8B-B14F-4D97-AF65-F5344CB8AC3E}">
        <p14:creationId xmlns:p14="http://schemas.microsoft.com/office/powerpoint/2010/main" val="234708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p:cNvSpPr>
            <a:spLocks noGrp="1" noChangeArrowheads="1"/>
          </p:cNvSpPr>
          <p:nvPr>
            <p:ph type="sldNum" sz="quarter" idx="12"/>
          </p:nvPr>
        </p:nvSpPr>
        <p:spPr>
          <a:ln/>
        </p:spPr>
        <p:txBody>
          <a:bodyPr/>
          <a:lstStyle>
            <a:lvl1pPr>
              <a:defRPr/>
            </a:lvl1pPr>
          </a:lstStyle>
          <a:p>
            <a:pPr>
              <a:defRPr/>
            </a:pPr>
            <a:fld id="{F8DD0086-8934-43DE-AB7F-FE2D8ACF740C}" type="slidenum">
              <a:rPr lang="en-GB" altLang="en-US"/>
              <a:pPr>
                <a:defRPr/>
              </a:pPr>
              <a:t>‹#›</a:t>
            </a:fld>
            <a:endParaRPr lang="en-GB" altLang="en-US"/>
          </a:p>
        </p:txBody>
      </p:sp>
    </p:spTree>
    <p:extLst>
      <p:ext uri="{BB962C8B-B14F-4D97-AF65-F5344CB8AC3E}">
        <p14:creationId xmlns:p14="http://schemas.microsoft.com/office/powerpoint/2010/main" val="2379062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64278CB3-4A42-4C7D-9227-6531CAA8D3EB}" type="slidenum">
              <a:rPr lang="en-GB" altLang="en-US"/>
              <a:pPr>
                <a:defRPr/>
              </a:pPr>
              <a:t>‹#›</a:t>
            </a:fld>
            <a:endParaRPr lang="en-GB" altLang="en-US"/>
          </a:p>
        </p:txBody>
      </p:sp>
    </p:spTree>
    <p:extLst>
      <p:ext uri="{BB962C8B-B14F-4D97-AF65-F5344CB8AC3E}">
        <p14:creationId xmlns:p14="http://schemas.microsoft.com/office/powerpoint/2010/main" val="3694163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685800" y="171450"/>
            <a:ext cx="77724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Master title style</a:t>
            </a:r>
          </a:p>
        </p:txBody>
      </p:sp>
      <p:sp>
        <p:nvSpPr>
          <p:cNvPr id="1028" name="Rectangle 3"/>
          <p:cNvSpPr>
            <a:spLocks noGrp="1" noChangeArrowheads="1"/>
          </p:cNvSpPr>
          <p:nvPr>
            <p:ph type="body" idx="1"/>
          </p:nvPr>
        </p:nvSpPr>
        <p:spPr bwMode="auto">
          <a:xfrm>
            <a:off x="685800" y="1028700"/>
            <a:ext cx="77724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2" name="Rectangle 4"/>
          <p:cNvSpPr>
            <a:spLocks noGrp="1" noChangeArrowheads="1"/>
          </p:cNvSpPr>
          <p:nvPr>
            <p:ph type="dt" sz="half" idx="2"/>
          </p:nvPr>
        </p:nvSpPr>
        <p:spPr bwMode="auto">
          <a:xfrm>
            <a:off x="152400" y="417195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cs typeface="+mn-cs"/>
              </a:defRPr>
            </a:lvl1pPr>
          </a:lstStyle>
          <a:p>
            <a:pPr>
              <a:defRPr/>
            </a:pPr>
            <a:endParaRPr lang="en-GB" altLang="en-US" dirty="0"/>
          </a:p>
        </p:txBody>
      </p:sp>
      <p:sp>
        <p:nvSpPr>
          <p:cNvPr id="1029" name="Rectangle 5"/>
          <p:cNvSpPr>
            <a:spLocks noGrp="1" noChangeArrowheads="1"/>
          </p:cNvSpPr>
          <p:nvPr>
            <p:ph type="ftr" sz="quarter" idx="3"/>
          </p:nvPr>
        </p:nvSpPr>
        <p:spPr bwMode="auto">
          <a:xfrm>
            <a:off x="3276600" y="4171950"/>
            <a:ext cx="2895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cs typeface="+mn-cs"/>
              </a:defRPr>
            </a:lvl1pPr>
          </a:lstStyle>
          <a:p>
            <a:pPr>
              <a:defRPr/>
            </a:pPr>
            <a:endParaRPr lang="en-GB" altLang="en-US"/>
          </a:p>
        </p:txBody>
      </p:sp>
      <p:sp>
        <p:nvSpPr>
          <p:cNvPr id="1030" name="Rectangle 6"/>
          <p:cNvSpPr>
            <a:spLocks noGrp="1" noChangeArrowheads="1"/>
          </p:cNvSpPr>
          <p:nvPr>
            <p:ph type="sldNum" sz="quarter" idx="4"/>
          </p:nvPr>
        </p:nvSpPr>
        <p:spPr bwMode="auto">
          <a:xfrm>
            <a:off x="7010400" y="417195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fld id="{8B2FC1F5-3F11-4F4C-98D3-E04A951B33C5}" type="slidenum">
              <a:rPr lang="en-GB" altLang="en-US"/>
              <a:pPr>
                <a:defRPr/>
              </a:pPr>
              <a:t>‹#›</a:t>
            </a:fld>
            <a:endParaRPr lang="en-GB" altLang="en-US"/>
          </a:p>
        </p:txBody>
      </p:sp>
      <p:pic>
        <p:nvPicPr>
          <p:cNvPr id="3" name="Picture 2" descr="M:\DV\EXTERNAL AFFAIRS - University Marketing\Branding\Brand Implementation Programme\templates\work in progress PPT\Graphics\16_9\16-9_W_line_sky_blue.jpg"/>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0" y="4531500"/>
            <a:ext cx="9144000" cy="612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4" r:id="rId1"/>
    <p:sldLayoutId id="2147483707"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rtl="0" eaLnBrk="1" fontAlgn="base" hangingPunct="1">
        <a:spcBef>
          <a:spcPct val="0"/>
        </a:spcBef>
        <a:spcAft>
          <a:spcPct val="0"/>
        </a:spcAft>
        <a:defRPr sz="4400" b="1">
          <a:solidFill>
            <a:schemeClr val="tx2"/>
          </a:solidFill>
          <a:latin typeface="+mj-lt"/>
          <a:ea typeface="+mj-ea"/>
          <a:cs typeface="+mj-cs"/>
        </a:defRPr>
      </a:lvl1pPr>
      <a:lvl2pPr algn="l" rtl="0" eaLnBrk="1" fontAlgn="base" hangingPunct="1">
        <a:spcBef>
          <a:spcPct val="0"/>
        </a:spcBef>
        <a:spcAft>
          <a:spcPct val="0"/>
        </a:spcAft>
        <a:defRPr sz="4400" b="1">
          <a:solidFill>
            <a:schemeClr val="tx2"/>
          </a:solidFill>
          <a:latin typeface="Calibri" pitchFamily="34" charset="0"/>
        </a:defRPr>
      </a:lvl2pPr>
      <a:lvl3pPr algn="l" rtl="0" eaLnBrk="1" fontAlgn="base" hangingPunct="1">
        <a:spcBef>
          <a:spcPct val="0"/>
        </a:spcBef>
        <a:spcAft>
          <a:spcPct val="0"/>
        </a:spcAft>
        <a:defRPr sz="4400" b="1">
          <a:solidFill>
            <a:schemeClr val="tx2"/>
          </a:solidFill>
          <a:latin typeface="Calibri" pitchFamily="34" charset="0"/>
        </a:defRPr>
      </a:lvl3pPr>
      <a:lvl4pPr algn="l" rtl="0" eaLnBrk="1" fontAlgn="base" hangingPunct="1">
        <a:spcBef>
          <a:spcPct val="0"/>
        </a:spcBef>
        <a:spcAft>
          <a:spcPct val="0"/>
        </a:spcAft>
        <a:defRPr sz="4400" b="1">
          <a:solidFill>
            <a:schemeClr val="tx2"/>
          </a:solidFill>
          <a:latin typeface="Calibri" pitchFamily="34" charset="0"/>
        </a:defRPr>
      </a:lvl4pPr>
      <a:lvl5pPr algn="l" rtl="0" eaLnBrk="1" fontAlgn="base" hangingPunct="1">
        <a:spcBef>
          <a:spcPct val="0"/>
        </a:spcBef>
        <a:spcAft>
          <a:spcPct val="0"/>
        </a:spcAft>
        <a:defRPr sz="4400" b="1">
          <a:solidFill>
            <a:schemeClr val="tx2"/>
          </a:solidFill>
          <a:latin typeface="Calibri" pitchFamily="34" charset="0"/>
        </a:defRPr>
      </a:lvl5pPr>
      <a:lvl6pPr marL="457200" algn="l" rtl="0" eaLnBrk="1" fontAlgn="base" hangingPunct="1">
        <a:spcBef>
          <a:spcPct val="0"/>
        </a:spcBef>
        <a:spcAft>
          <a:spcPct val="0"/>
        </a:spcAft>
        <a:defRPr sz="4400" b="1">
          <a:solidFill>
            <a:schemeClr val="tx2"/>
          </a:solidFill>
          <a:latin typeface="Arial" charset="0"/>
        </a:defRPr>
      </a:lvl6pPr>
      <a:lvl7pPr marL="914400" algn="l" rtl="0" eaLnBrk="1" fontAlgn="base" hangingPunct="1">
        <a:spcBef>
          <a:spcPct val="0"/>
        </a:spcBef>
        <a:spcAft>
          <a:spcPct val="0"/>
        </a:spcAft>
        <a:defRPr sz="4400" b="1">
          <a:solidFill>
            <a:schemeClr val="tx2"/>
          </a:solidFill>
          <a:latin typeface="Arial" charset="0"/>
        </a:defRPr>
      </a:lvl7pPr>
      <a:lvl8pPr marL="1371600" algn="l" rtl="0" eaLnBrk="1" fontAlgn="base" hangingPunct="1">
        <a:spcBef>
          <a:spcPct val="0"/>
        </a:spcBef>
        <a:spcAft>
          <a:spcPct val="0"/>
        </a:spcAft>
        <a:defRPr sz="4400" b="1">
          <a:solidFill>
            <a:schemeClr val="tx2"/>
          </a:solidFill>
          <a:latin typeface="Arial" charset="0"/>
        </a:defRPr>
      </a:lvl8pPr>
      <a:lvl9pPr marL="1828800" algn="l" rtl="0" eaLnBrk="1" fontAlgn="base" hangingPunct="1">
        <a:spcBef>
          <a:spcPct val="0"/>
        </a:spcBef>
        <a:spcAft>
          <a:spcPct val="0"/>
        </a:spcAft>
        <a:defRPr sz="4400" b="1">
          <a:solidFill>
            <a:schemeClr val="tx2"/>
          </a:solidFill>
          <a:latin typeface="Arial" charset="0"/>
        </a:defRPr>
      </a:lvl9pPr>
    </p:titleStyle>
    <p:bodyStyle>
      <a:lvl1pPr marL="457200" indent="-457200" algn="l" rtl="0" eaLnBrk="1" fontAlgn="base" hangingPunct="1">
        <a:spcBef>
          <a:spcPct val="20000"/>
        </a:spcBef>
        <a:spcAft>
          <a:spcPct val="0"/>
        </a:spcAft>
        <a:buFontTx/>
        <a:buBlip>
          <a:blip r:embed="rId15"/>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13" cstate="screen">
            <a:extLst>
              <a:ext uri="{28A0092B-C50C-407E-A947-70E740481C1C}">
                <a14:useLocalDpi xmlns:a14="http://schemas.microsoft.com/office/drawing/2010/main"/>
              </a:ext>
            </a:extLst>
          </a:blip>
          <a:srcRect/>
          <a:stretch/>
        </p:blipFill>
        <p:spPr bwMode="auto">
          <a:xfrm>
            <a:off x="0" y="0"/>
            <a:ext cx="9152000" cy="125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179512" y="364350"/>
            <a:ext cx="7056784" cy="85725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5384978-FF33-4943-AA93-CA0F6CF72124}" type="datetimeFigureOut">
              <a:rPr lang="en-GB" smtClean="0"/>
              <a:t>26/07/2021</a:t>
            </a:fld>
            <a:endParaRPr lang="en-GB"/>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AC35110-1EFC-4265-8B99-12D554FCCDAB}" type="slidenum">
              <a:rPr lang="en-GB" smtClean="0"/>
              <a:t>‹#›</a:t>
            </a:fld>
            <a:endParaRPr lang="en-GB"/>
          </a:p>
        </p:txBody>
      </p:sp>
    </p:spTree>
    <p:extLst>
      <p:ext uri="{BB962C8B-B14F-4D97-AF65-F5344CB8AC3E}">
        <p14:creationId xmlns:p14="http://schemas.microsoft.com/office/powerpoint/2010/main" val="189591948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05978"/>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2051"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eaLnBrk="0" hangingPunct="0">
              <a:defRPr sz="1200" smtClean="0">
                <a:solidFill>
                  <a:schemeClr val="tx1">
                    <a:tint val="75000"/>
                  </a:schemeClr>
                </a:solidFill>
                <a:cs typeface="+mn-cs"/>
              </a:defRPr>
            </a:lvl1pPr>
          </a:lstStyle>
          <a:p>
            <a:pPr>
              <a:defRPr/>
            </a:pPr>
            <a:fld id="{9FADD070-3693-41F0-BADB-35FB541A71E6}" type="datetimeFigureOut">
              <a:rPr lang="en-GB"/>
              <a:pPr>
                <a:defRPr/>
              </a:pPr>
              <a:t>26/07/2021</a:t>
            </a:fld>
            <a:endParaRPr lang="en-GB"/>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GB"/>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eaLnBrk="0" hangingPunct="0">
              <a:defRPr sz="1200" smtClean="0">
                <a:solidFill>
                  <a:schemeClr val="tx1">
                    <a:tint val="75000"/>
                  </a:schemeClr>
                </a:solidFill>
                <a:cs typeface="+mn-cs"/>
              </a:defRPr>
            </a:lvl1pPr>
          </a:lstStyle>
          <a:p>
            <a:pPr>
              <a:defRPr/>
            </a:pPr>
            <a:fld id="{191FB2FD-B962-4662-80C0-9F11CBA06278}"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12.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6.m4a"/><Relationship Id="rId7" Type="http://schemas.openxmlformats.org/officeDocument/2006/relationships/image" Target="../media/image1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audio" Target="../media/media6.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image" Target="../media/image1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9.m4a"/><Relationship Id="rId7" Type="http://schemas.openxmlformats.org/officeDocument/2006/relationships/image" Target="../media/image20.wmf"/><Relationship Id="rId2" Type="http://schemas.microsoft.com/office/2007/relationships/media" Target="../media/media9.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635646"/>
            <a:ext cx="6832848" cy="2088232"/>
          </a:xfrm>
        </p:spPr>
        <p:txBody>
          <a:bodyPr/>
          <a:lstStyle/>
          <a:p>
            <a:pPr algn="ctr"/>
            <a:r>
              <a:rPr lang="en-GB" sz="2800" dirty="0"/>
              <a:t>Reward Functions for Real-World Pedestrian and Vehicular Intersection Control through Reinforcement Learning</a:t>
            </a:r>
          </a:p>
        </p:txBody>
      </p:sp>
      <p:sp>
        <p:nvSpPr>
          <p:cNvPr id="3" name="Subtitle 2"/>
          <p:cNvSpPr>
            <a:spLocks noGrp="1"/>
          </p:cNvSpPr>
          <p:nvPr>
            <p:ph type="subTitle" idx="1"/>
          </p:nvPr>
        </p:nvSpPr>
        <p:spPr>
          <a:xfrm>
            <a:off x="1331640" y="3479474"/>
            <a:ext cx="8345016" cy="522058"/>
          </a:xfrm>
        </p:spPr>
        <p:txBody>
          <a:bodyPr/>
          <a:lstStyle/>
          <a:p>
            <a:r>
              <a:rPr lang="en-GB" sz="2000" dirty="0"/>
              <a:t>Alvaro Cabrejas-Egea &amp; Colm Connaughton</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04" y="3625781"/>
            <a:ext cx="2883406" cy="1943788"/>
          </a:xfrm>
          <a:prstGeom prst="rect">
            <a:avLst/>
          </a:prstGeom>
        </p:spPr>
      </p:pic>
      <p:pic>
        <p:nvPicPr>
          <p:cNvPr id="10" name="Picture 9">
            <a:extLst>
              <a:ext uri="{FF2B5EF4-FFF2-40B4-BE49-F238E27FC236}">
                <a16:creationId xmlns:a16="http://schemas.microsoft.com/office/drawing/2014/main" id="{09F9A466-9AF3-4850-80CC-315B67B680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01748" y="4139910"/>
            <a:ext cx="2293126" cy="915530"/>
          </a:xfrm>
          <a:prstGeom prst="rect">
            <a:avLst/>
          </a:prstGeom>
        </p:spPr>
      </p:pic>
      <p:pic>
        <p:nvPicPr>
          <p:cNvPr id="6" name="Graphic 5">
            <a:extLst>
              <a:ext uri="{FF2B5EF4-FFF2-40B4-BE49-F238E27FC236}">
                <a16:creationId xmlns:a16="http://schemas.microsoft.com/office/drawing/2014/main" id="{84F08D51-2A35-41B3-96F0-6A4B90125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06842" y="3904628"/>
            <a:ext cx="2247256" cy="1238872"/>
          </a:xfrm>
          <a:prstGeom prst="rect">
            <a:avLst/>
          </a:prstGeom>
        </p:spPr>
      </p:pic>
      <p:pic>
        <p:nvPicPr>
          <p:cNvPr id="8" name="Audio 7">
            <a:hlinkClick r:id="" action="ppaction://media"/>
            <a:extLst>
              <a:ext uri="{FF2B5EF4-FFF2-40B4-BE49-F238E27FC236}">
                <a16:creationId xmlns:a16="http://schemas.microsoft.com/office/drawing/2014/main" id="{263F0F97-80C7-4933-B573-F0EB34DCBE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5708439"/>
      </p:ext>
    </p:extLst>
  </p:cSld>
  <p:clrMapOvr>
    <a:masterClrMapping/>
  </p:clrMapOvr>
  <mc:AlternateContent xmlns:mc="http://schemas.openxmlformats.org/markup-compatibility/2006">
    <mc:Choice xmlns:p14="http://schemas.microsoft.com/office/powerpoint/2010/main" Requires="p14">
      <p:transition spd="slow" p14:dur="2000" advTm="18498"/>
    </mc:Choice>
    <mc:Fallback>
      <p:transition spd="slow" advTm="18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E3855-F456-42A1-97B7-F6F22B45DFC1}"/>
              </a:ext>
            </a:extLst>
          </p:cNvPr>
          <p:cNvSpPr>
            <a:spLocks noGrp="1"/>
          </p:cNvSpPr>
          <p:nvPr>
            <p:ph type="title"/>
          </p:nvPr>
        </p:nvSpPr>
        <p:spPr>
          <a:xfrm>
            <a:off x="685800" y="171450"/>
            <a:ext cx="7772400" cy="800100"/>
          </a:xfrm>
        </p:spPr>
        <p:txBody>
          <a:bodyPr wrap="square" anchor="ctr">
            <a:normAutofit/>
          </a:bodyPr>
          <a:lstStyle/>
          <a:p>
            <a:r>
              <a:rPr lang="en-GB" dirty="0"/>
              <a:t>Simulation Results I</a:t>
            </a:r>
          </a:p>
        </p:txBody>
      </p:sp>
      <p:pic>
        <p:nvPicPr>
          <p:cNvPr id="6" name="Picture 5">
            <a:extLst>
              <a:ext uri="{FF2B5EF4-FFF2-40B4-BE49-F238E27FC236}">
                <a16:creationId xmlns:a16="http://schemas.microsoft.com/office/drawing/2014/main" id="{5B93E7B1-A903-4BBA-8259-D6FFE7527901}"/>
              </a:ext>
            </a:extLst>
          </p:cNvPr>
          <p:cNvPicPr>
            <a:picLocks noChangeAspect="1"/>
          </p:cNvPicPr>
          <p:nvPr/>
        </p:nvPicPr>
        <p:blipFill>
          <a:blip r:embed="rId5"/>
          <a:stretch>
            <a:fillRect/>
          </a:stretch>
        </p:blipFill>
        <p:spPr>
          <a:xfrm>
            <a:off x="0" y="206952"/>
            <a:ext cx="9144000" cy="4874065"/>
          </a:xfrm>
          <a:prstGeom prst="rect">
            <a:avLst/>
          </a:prstGeom>
        </p:spPr>
      </p:pic>
      <p:pic>
        <p:nvPicPr>
          <p:cNvPr id="9" name="Audio 8">
            <a:hlinkClick r:id="" action="ppaction://media"/>
            <a:extLst>
              <a:ext uri="{FF2B5EF4-FFF2-40B4-BE49-F238E27FC236}">
                <a16:creationId xmlns:a16="http://schemas.microsoft.com/office/drawing/2014/main" id="{30836DC2-3C57-4B71-8E24-B9982E5D1A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371796646"/>
      </p:ext>
    </p:extLst>
  </p:cSld>
  <p:clrMapOvr>
    <a:masterClrMapping/>
  </p:clrMapOvr>
  <mc:AlternateContent xmlns:mc="http://schemas.openxmlformats.org/markup-compatibility/2006">
    <mc:Choice xmlns:p14="http://schemas.microsoft.com/office/powerpoint/2010/main" Requires="p14">
      <p:transition spd="slow" p14:dur="2000" advTm="78632"/>
    </mc:Choice>
    <mc:Fallback>
      <p:transition spd="slow" advTm="78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39542A-D20B-4260-9D57-D041FA471424}"/>
              </a:ext>
            </a:extLst>
          </p:cNvPr>
          <p:cNvPicPr>
            <a:picLocks noChangeAspect="1"/>
          </p:cNvPicPr>
          <p:nvPr/>
        </p:nvPicPr>
        <p:blipFill>
          <a:blip r:embed="rId5"/>
          <a:stretch>
            <a:fillRect/>
          </a:stretch>
        </p:blipFill>
        <p:spPr>
          <a:xfrm>
            <a:off x="0" y="1297002"/>
            <a:ext cx="9144000" cy="2549495"/>
          </a:xfrm>
          <a:prstGeom prst="rect">
            <a:avLst/>
          </a:prstGeom>
        </p:spPr>
      </p:pic>
      <p:pic>
        <p:nvPicPr>
          <p:cNvPr id="8" name="Audio 7">
            <a:hlinkClick r:id="" action="ppaction://media"/>
            <a:extLst>
              <a:ext uri="{FF2B5EF4-FFF2-40B4-BE49-F238E27FC236}">
                <a16:creationId xmlns:a16="http://schemas.microsoft.com/office/drawing/2014/main" id="{A5C2943E-A001-4731-AAF0-66D4803374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617942671"/>
      </p:ext>
    </p:extLst>
  </p:cSld>
  <p:clrMapOvr>
    <a:masterClrMapping/>
  </p:clrMapOvr>
  <mc:AlternateContent xmlns:mc="http://schemas.openxmlformats.org/markup-compatibility/2006">
    <mc:Choice xmlns:p14="http://schemas.microsoft.com/office/powerpoint/2010/main" Requires="p14">
      <p:transition spd="slow" p14:dur="2000" advTm="96404"/>
    </mc:Choice>
    <mc:Fallback>
      <p:transition spd="slow" advTm="96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3BD-3025-44D5-BC37-8ABD82DAFF92}"/>
              </a:ext>
            </a:extLst>
          </p:cNvPr>
          <p:cNvSpPr>
            <a:spLocks noGrp="1"/>
          </p:cNvSpPr>
          <p:nvPr>
            <p:ph type="title"/>
          </p:nvPr>
        </p:nvSpPr>
        <p:spPr/>
        <p:txBody>
          <a:bodyPr/>
          <a:lstStyle/>
          <a:p>
            <a:r>
              <a:rPr lang="en-GB" dirty="0"/>
              <a:t>Future Work</a:t>
            </a:r>
          </a:p>
        </p:txBody>
      </p:sp>
      <p:sp>
        <p:nvSpPr>
          <p:cNvPr id="3" name="Content Placeholder 2">
            <a:extLst>
              <a:ext uri="{FF2B5EF4-FFF2-40B4-BE49-F238E27FC236}">
                <a16:creationId xmlns:a16="http://schemas.microsoft.com/office/drawing/2014/main" id="{9683785D-BB65-4D14-BF9E-EB72DBC6DBFB}"/>
              </a:ext>
            </a:extLst>
          </p:cNvPr>
          <p:cNvSpPr>
            <a:spLocks noGrp="1"/>
          </p:cNvSpPr>
          <p:nvPr>
            <p:ph idx="1"/>
          </p:nvPr>
        </p:nvSpPr>
        <p:spPr/>
        <p:txBody>
          <a:bodyPr/>
          <a:lstStyle/>
          <a:p>
            <a:pPr>
              <a:buFont typeface="Arial" panose="020B0604020202020204" pitchFamily="34" charset="0"/>
              <a:buChar char="•"/>
            </a:pPr>
            <a:r>
              <a:rPr lang="en-GB" sz="2800" dirty="0"/>
              <a:t>Extension to multiple intersections</a:t>
            </a:r>
          </a:p>
          <a:p>
            <a:pPr>
              <a:buFont typeface="Arial" panose="020B0604020202020204" pitchFamily="34" charset="0"/>
              <a:buChar char="•"/>
            </a:pPr>
            <a:endParaRPr lang="en-GB" sz="2800" dirty="0"/>
          </a:p>
          <a:p>
            <a:pPr>
              <a:buFont typeface="Arial" panose="020B0604020202020204" pitchFamily="34" charset="0"/>
              <a:buChar char="•"/>
            </a:pPr>
            <a:r>
              <a:rPr lang="en-GB" sz="2800" dirty="0"/>
              <a:t>Granular per-entity measurements</a:t>
            </a:r>
          </a:p>
          <a:p>
            <a:pPr>
              <a:buFont typeface="Arial" panose="020B0604020202020204" pitchFamily="34" charset="0"/>
              <a:buChar char="•"/>
            </a:pPr>
            <a:endParaRPr lang="en-GB" sz="2800" dirty="0"/>
          </a:p>
          <a:p>
            <a:pPr>
              <a:buFont typeface="Arial" panose="020B0604020202020204" pitchFamily="34" charset="0"/>
              <a:buChar char="•"/>
            </a:pPr>
            <a:r>
              <a:rPr lang="en-GB" sz="2800" dirty="0"/>
              <a:t>Multi-modal control</a:t>
            </a:r>
          </a:p>
        </p:txBody>
      </p:sp>
      <p:pic>
        <p:nvPicPr>
          <p:cNvPr id="7" name="Audio 6">
            <a:hlinkClick r:id="" action="ppaction://media"/>
            <a:extLst>
              <a:ext uri="{FF2B5EF4-FFF2-40B4-BE49-F238E27FC236}">
                <a16:creationId xmlns:a16="http://schemas.microsoft.com/office/drawing/2014/main" id="{045139C3-6B95-4A9A-861A-35F7BCAA4D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113743847"/>
      </p:ext>
    </p:extLst>
  </p:cSld>
  <p:clrMapOvr>
    <a:masterClrMapping/>
  </p:clrMapOvr>
  <mc:AlternateContent xmlns:mc="http://schemas.openxmlformats.org/markup-compatibility/2006">
    <mc:Choice xmlns:p14="http://schemas.microsoft.com/office/powerpoint/2010/main" Requires="p14">
      <p:transition spd="slow" p14:dur="2000" advTm="46037"/>
    </mc:Choice>
    <mc:Fallback>
      <p:transition spd="slow" advTm="46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E035-62D0-42C8-8161-795B0581BB2E}"/>
              </a:ext>
            </a:extLst>
          </p:cNvPr>
          <p:cNvSpPr>
            <a:spLocks noGrp="1"/>
          </p:cNvSpPr>
          <p:nvPr>
            <p:ph type="title"/>
          </p:nvPr>
        </p:nvSpPr>
        <p:spPr/>
        <p:txBody>
          <a:bodyPr/>
          <a:lstStyle/>
          <a:p>
            <a:pPr algn="ctr"/>
            <a:r>
              <a:rPr lang="en-GB" dirty="0"/>
              <a:t>Thank you!</a:t>
            </a:r>
          </a:p>
        </p:txBody>
      </p:sp>
      <p:sp>
        <p:nvSpPr>
          <p:cNvPr id="3" name="Content Placeholder 2">
            <a:extLst>
              <a:ext uri="{FF2B5EF4-FFF2-40B4-BE49-F238E27FC236}">
                <a16:creationId xmlns:a16="http://schemas.microsoft.com/office/drawing/2014/main" id="{6CE81A71-2D22-4630-AE3A-FE0F61F1D191}"/>
              </a:ext>
            </a:extLst>
          </p:cNvPr>
          <p:cNvSpPr>
            <a:spLocks noGrp="1"/>
          </p:cNvSpPr>
          <p:nvPr>
            <p:ph idx="1"/>
          </p:nvPr>
        </p:nvSpPr>
        <p:spPr/>
        <p:txBody>
          <a:bodyPr/>
          <a:lstStyle/>
          <a:p>
            <a:endParaRPr lang="en-GB" dirty="0"/>
          </a:p>
          <a:p>
            <a:endParaRPr lang="en-GB" dirty="0"/>
          </a:p>
          <a:p>
            <a:endParaRPr lang="en-GB" dirty="0"/>
          </a:p>
          <a:p>
            <a:pPr marL="0" indent="0" algn="ctr">
              <a:buNone/>
            </a:pPr>
            <a:r>
              <a:rPr lang="en-GB" dirty="0"/>
              <a:t>a.cabrejas-egea@warwick.ac.uk</a:t>
            </a:r>
          </a:p>
        </p:txBody>
      </p:sp>
      <p:pic>
        <p:nvPicPr>
          <p:cNvPr id="6" name="Audio 5">
            <a:hlinkClick r:id="" action="ppaction://media"/>
            <a:extLst>
              <a:ext uri="{FF2B5EF4-FFF2-40B4-BE49-F238E27FC236}">
                <a16:creationId xmlns:a16="http://schemas.microsoft.com/office/drawing/2014/main" id="{91224FE6-8274-4509-9F5B-FF22256C4D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60101268"/>
      </p:ext>
    </p:extLst>
  </p:cSld>
  <p:clrMapOvr>
    <a:masterClrMapping/>
  </p:clrMapOvr>
  <mc:AlternateContent xmlns:mc="http://schemas.openxmlformats.org/markup-compatibility/2006">
    <mc:Choice xmlns:p14="http://schemas.microsoft.com/office/powerpoint/2010/main" Requires="p14">
      <p:transition spd="slow" p14:dur="2000" advTm="9572"/>
    </mc:Choice>
    <mc:Fallback>
      <p:transition spd="slow" advTm="9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89F5-117E-4331-A860-56B54034FB23}"/>
              </a:ext>
            </a:extLst>
          </p:cNvPr>
          <p:cNvSpPr>
            <a:spLocks noGrp="1"/>
          </p:cNvSpPr>
          <p:nvPr>
            <p:ph type="title"/>
          </p:nvPr>
        </p:nvSpPr>
        <p:spPr/>
        <p:txBody>
          <a:bodyPr/>
          <a:lstStyle/>
          <a:p>
            <a:r>
              <a:rPr lang="en-GB" sz="3200" dirty="0"/>
              <a:t>Times of Change in Urban Traffic Control</a:t>
            </a:r>
          </a:p>
        </p:txBody>
      </p:sp>
      <p:sp>
        <p:nvSpPr>
          <p:cNvPr id="4" name="Content Placeholder 3">
            <a:extLst>
              <a:ext uri="{FF2B5EF4-FFF2-40B4-BE49-F238E27FC236}">
                <a16:creationId xmlns:a16="http://schemas.microsoft.com/office/drawing/2014/main" id="{38284657-86CA-451B-86D3-7DA923FC5F43}"/>
              </a:ext>
            </a:extLst>
          </p:cNvPr>
          <p:cNvSpPr>
            <a:spLocks noGrp="1"/>
          </p:cNvSpPr>
          <p:nvPr>
            <p:ph idx="1"/>
          </p:nvPr>
        </p:nvSpPr>
        <p:spPr/>
        <p:txBody>
          <a:bodyPr/>
          <a:lstStyle/>
          <a:p>
            <a:endParaRPr lang="en-GB" dirty="0"/>
          </a:p>
        </p:txBody>
      </p:sp>
      <p:pic>
        <p:nvPicPr>
          <p:cNvPr id="8" name="Picture 7">
            <a:extLst>
              <a:ext uri="{FF2B5EF4-FFF2-40B4-BE49-F238E27FC236}">
                <a16:creationId xmlns:a16="http://schemas.microsoft.com/office/drawing/2014/main" id="{8D1719D6-BD8D-4058-B92B-5F66682E4FF2}"/>
              </a:ext>
            </a:extLst>
          </p:cNvPr>
          <p:cNvPicPr>
            <a:picLocks noChangeAspect="1"/>
          </p:cNvPicPr>
          <p:nvPr/>
        </p:nvPicPr>
        <p:blipFill>
          <a:blip r:embed="rId5"/>
          <a:stretch>
            <a:fillRect/>
          </a:stretch>
        </p:blipFill>
        <p:spPr>
          <a:xfrm>
            <a:off x="111911" y="889725"/>
            <a:ext cx="8920178" cy="3364049"/>
          </a:xfrm>
          <a:prstGeom prst="rect">
            <a:avLst/>
          </a:prstGeom>
        </p:spPr>
      </p:pic>
      <p:pic>
        <p:nvPicPr>
          <p:cNvPr id="6" name="Audio 5">
            <a:hlinkClick r:id="" action="ppaction://media"/>
            <a:extLst>
              <a:ext uri="{FF2B5EF4-FFF2-40B4-BE49-F238E27FC236}">
                <a16:creationId xmlns:a16="http://schemas.microsoft.com/office/drawing/2014/main" id="{0722FD6B-5764-4A47-BB5C-97C71ADD3D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319756335"/>
      </p:ext>
    </p:extLst>
  </p:cSld>
  <p:clrMapOvr>
    <a:masterClrMapping/>
  </p:clrMapOvr>
  <mc:AlternateContent xmlns:mc="http://schemas.openxmlformats.org/markup-compatibility/2006">
    <mc:Choice xmlns:p14="http://schemas.microsoft.com/office/powerpoint/2010/main" Requires="p14">
      <p:transition spd="slow" p14:dur="2000" advTm="52562"/>
    </mc:Choice>
    <mc:Fallback>
      <p:transition spd="slow" advTm="52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89F5-117E-4331-A860-56B54034FB23}"/>
              </a:ext>
            </a:extLst>
          </p:cNvPr>
          <p:cNvSpPr>
            <a:spLocks noGrp="1"/>
          </p:cNvSpPr>
          <p:nvPr>
            <p:ph type="title"/>
          </p:nvPr>
        </p:nvSpPr>
        <p:spPr/>
        <p:txBody>
          <a:bodyPr/>
          <a:lstStyle/>
          <a:p>
            <a:r>
              <a:rPr lang="en-GB" sz="3600" dirty="0"/>
              <a:t>A tale of pedestrians</a:t>
            </a:r>
          </a:p>
        </p:txBody>
      </p:sp>
      <p:sp>
        <p:nvSpPr>
          <p:cNvPr id="3" name="Content Placeholder 2">
            <a:extLst>
              <a:ext uri="{FF2B5EF4-FFF2-40B4-BE49-F238E27FC236}">
                <a16:creationId xmlns:a16="http://schemas.microsoft.com/office/drawing/2014/main" id="{3A65C8CB-8E1A-40A1-8862-0F08494FF276}"/>
              </a:ext>
            </a:extLst>
          </p:cNvPr>
          <p:cNvSpPr>
            <a:spLocks noGrp="1"/>
          </p:cNvSpPr>
          <p:nvPr>
            <p:ph idx="1"/>
          </p:nvPr>
        </p:nvSpPr>
        <p:spPr/>
        <p:txBody>
          <a:bodyPr/>
          <a:lstStyle/>
          <a:p>
            <a:pPr marL="0" indent="0">
              <a:buNone/>
            </a:pPr>
            <a:endParaRPr lang="en-GB" sz="1800" dirty="0"/>
          </a:p>
          <a:p>
            <a:pPr marL="0" indent="0">
              <a:buNone/>
            </a:pPr>
            <a:r>
              <a:rPr lang="en-GB" sz="1800" dirty="0"/>
              <a:t>Plenty of literature on RL for UTC</a:t>
            </a:r>
          </a:p>
          <a:p>
            <a:pPr marL="0" indent="0">
              <a:buNone/>
            </a:pPr>
            <a:r>
              <a:rPr lang="en-GB" sz="1800" dirty="0"/>
              <a:t>   - Focused on Vehicular Intersections</a:t>
            </a:r>
          </a:p>
          <a:p>
            <a:pPr marL="0" indent="0">
              <a:buNone/>
            </a:pPr>
            <a:endParaRPr lang="en-GB" sz="1800" dirty="0"/>
          </a:p>
          <a:p>
            <a:pPr marL="0" indent="0">
              <a:buNone/>
            </a:pPr>
            <a:r>
              <a:rPr lang="en-GB" sz="1800" dirty="0"/>
              <a:t>Specific Requirements for Pedestrians</a:t>
            </a:r>
          </a:p>
          <a:p>
            <a:pPr marL="0" indent="0">
              <a:buNone/>
            </a:pPr>
            <a:r>
              <a:rPr lang="en-GB" sz="1800" dirty="0"/>
              <a:t>   - Impact on Learning</a:t>
            </a:r>
          </a:p>
          <a:p>
            <a:pPr marL="0" indent="0">
              <a:buNone/>
            </a:pPr>
            <a:r>
              <a:rPr lang="en-GB" sz="1800" dirty="0"/>
              <a:t>   - Multi-modal optimisation</a:t>
            </a:r>
          </a:p>
          <a:p>
            <a:pPr marL="0" indent="0">
              <a:buNone/>
            </a:pPr>
            <a:r>
              <a:rPr lang="en-GB" sz="1800" dirty="0"/>
              <a:t>   - Need for more sophisticated data</a:t>
            </a:r>
          </a:p>
        </p:txBody>
      </p:sp>
      <p:pic>
        <p:nvPicPr>
          <p:cNvPr id="1026" name="Picture 2" descr="Picadilly Circus, London">
            <a:extLst>
              <a:ext uri="{FF2B5EF4-FFF2-40B4-BE49-F238E27FC236}">
                <a16:creationId xmlns:a16="http://schemas.microsoft.com/office/drawing/2014/main" id="{5F2F4508-040F-4588-9385-AD588F29A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800" y="1267594"/>
            <a:ext cx="4301300" cy="2608312"/>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A3BFAAC6-D4F1-4CD9-BA0A-ABCFA9B096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4229800283"/>
      </p:ext>
    </p:extLst>
  </p:cSld>
  <p:clrMapOvr>
    <a:masterClrMapping/>
  </p:clrMapOvr>
  <mc:AlternateContent xmlns:mc="http://schemas.openxmlformats.org/markup-compatibility/2006">
    <mc:Choice xmlns:p14="http://schemas.microsoft.com/office/powerpoint/2010/main" Requires="p14">
      <p:transition spd="slow" p14:dur="2000" advTm="68933"/>
    </mc:Choice>
    <mc:Fallback>
      <p:transition spd="slow" advTm="68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A6FCB-5C34-44E7-8361-33CE4F59696A}"/>
              </a:ext>
            </a:extLst>
          </p:cNvPr>
          <p:cNvSpPr>
            <a:spLocks noGrp="1"/>
          </p:cNvSpPr>
          <p:nvPr>
            <p:ph type="title"/>
          </p:nvPr>
        </p:nvSpPr>
        <p:spPr>
          <a:xfrm>
            <a:off x="685800" y="171450"/>
            <a:ext cx="7772400" cy="800100"/>
          </a:xfrm>
        </p:spPr>
        <p:txBody>
          <a:bodyPr wrap="square" anchor="ctr">
            <a:normAutofit/>
          </a:bodyPr>
          <a:lstStyle/>
          <a:p>
            <a:r>
              <a:rPr lang="en-GB" sz="3600" dirty="0"/>
              <a:t>Sensing in the Real World</a:t>
            </a:r>
          </a:p>
        </p:txBody>
      </p:sp>
      <p:pic>
        <p:nvPicPr>
          <p:cNvPr id="23" name="Content Placeholder 22" descr="A picture containing outdoor, cloudy, clouds, plane&#10;&#10;Description automatically generated">
            <a:extLst>
              <a:ext uri="{FF2B5EF4-FFF2-40B4-BE49-F238E27FC236}">
                <a16:creationId xmlns:a16="http://schemas.microsoft.com/office/drawing/2014/main" id="{DF6D99D1-289E-4CD4-8833-BB1712133E40}"/>
              </a:ext>
            </a:extLst>
          </p:cNvPr>
          <p:cNvPicPr>
            <a:picLocks noGrp="1" noChangeAspect="1"/>
          </p:cNvPicPr>
          <p:nvPr>
            <p:ph sz="half" idx="1"/>
          </p:nvPr>
        </p:nvPicPr>
        <p:blipFill rotWithShape="1">
          <a:blip r:embed="rId5" cstate="print">
            <a:extLst>
              <a:ext uri="{28A0092B-C50C-407E-A947-70E740481C1C}">
                <a14:useLocalDpi xmlns:a14="http://schemas.microsoft.com/office/drawing/2010/main" val="0"/>
              </a:ext>
            </a:extLst>
          </a:blip>
          <a:srcRect l="7407"/>
          <a:stretch/>
        </p:blipFill>
        <p:spPr>
          <a:xfrm>
            <a:off x="685800" y="1028700"/>
            <a:ext cx="3810000" cy="3086100"/>
          </a:xfrm>
          <a:noFill/>
        </p:spPr>
      </p:pic>
      <p:pic>
        <p:nvPicPr>
          <p:cNvPr id="20" name="Content Placeholder 19" descr="A parking lot&#10;&#10;Description automatically generated">
            <a:extLst>
              <a:ext uri="{FF2B5EF4-FFF2-40B4-BE49-F238E27FC236}">
                <a16:creationId xmlns:a16="http://schemas.microsoft.com/office/drawing/2014/main" id="{16C33248-9E17-4D32-8960-2D4EC8B1D369}"/>
              </a:ext>
            </a:extLst>
          </p:cNvPr>
          <p:cNvPicPr>
            <a:picLocks noGrp="1" noChangeAspect="1"/>
          </p:cNvPicPr>
          <p:nvPr>
            <p:ph sz="half" idx="2"/>
          </p:nvPr>
        </p:nvPicPr>
        <p:blipFill rotWithShape="1">
          <a:blip r:embed="rId6" cstate="print">
            <a:extLst>
              <a:ext uri="{28A0092B-C50C-407E-A947-70E740481C1C}">
                <a14:useLocalDpi xmlns:a14="http://schemas.microsoft.com/office/drawing/2010/main" val="0"/>
              </a:ext>
            </a:extLst>
          </a:blip>
          <a:srcRect l="1938" r="5470"/>
          <a:stretch/>
        </p:blipFill>
        <p:spPr>
          <a:xfrm>
            <a:off x="4648200" y="1028700"/>
            <a:ext cx="3810000" cy="3086100"/>
          </a:xfrm>
          <a:noFill/>
        </p:spPr>
      </p:pic>
      <p:pic>
        <p:nvPicPr>
          <p:cNvPr id="6" name="Audio 5">
            <a:hlinkClick r:id="" action="ppaction://media"/>
            <a:extLst>
              <a:ext uri="{FF2B5EF4-FFF2-40B4-BE49-F238E27FC236}">
                <a16:creationId xmlns:a16="http://schemas.microsoft.com/office/drawing/2014/main" id="{209BC52F-F6CA-4847-990E-B97975A8497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063592968"/>
      </p:ext>
    </p:extLst>
  </p:cSld>
  <p:clrMapOvr>
    <a:masterClrMapping/>
  </p:clrMapOvr>
  <mc:AlternateContent xmlns:mc="http://schemas.openxmlformats.org/markup-compatibility/2006">
    <mc:Choice xmlns:p14="http://schemas.microsoft.com/office/powerpoint/2010/main" Requires="p14">
      <p:transition spd="slow" p14:dur="2000" advTm="29732"/>
    </mc:Choice>
    <mc:Fallback>
      <p:transition spd="slow" advTm="29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4773-F539-4601-B5F4-0BAB0BF4E0FB}"/>
              </a:ext>
            </a:extLst>
          </p:cNvPr>
          <p:cNvSpPr>
            <a:spLocks noGrp="1"/>
          </p:cNvSpPr>
          <p:nvPr>
            <p:ph type="title"/>
          </p:nvPr>
        </p:nvSpPr>
        <p:spPr/>
        <p:txBody>
          <a:bodyPr/>
          <a:lstStyle/>
          <a:p>
            <a:endParaRPr lang="en-GB"/>
          </a:p>
        </p:txBody>
      </p:sp>
      <p:pic>
        <p:nvPicPr>
          <p:cNvPr id="4" name="Video - TfL">
            <a:hlinkClick r:id="" action="ppaction://media"/>
            <a:extLst>
              <a:ext uri="{FF2B5EF4-FFF2-40B4-BE49-F238E27FC236}">
                <a16:creationId xmlns:a16="http://schemas.microsoft.com/office/drawing/2014/main" id="{1779ECB1-3F2C-4D46-8E60-C48427C9DC0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612576" y="-40097"/>
            <a:ext cx="9756576" cy="5183597"/>
          </a:xfrm>
        </p:spPr>
      </p:pic>
      <p:pic>
        <p:nvPicPr>
          <p:cNvPr id="7" name="Audio 6">
            <a:hlinkClick r:id="" action="ppaction://media"/>
            <a:extLst>
              <a:ext uri="{FF2B5EF4-FFF2-40B4-BE49-F238E27FC236}">
                <a16:creationId xmlns:a16="http://schemas.microsoft.com/office/drawing/2014/main" id="{0DC5151E-716A-4985-B4DD-CC19E71D83E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404309128"/>
      </p:ext>
    </p:extLst>
  </p:cSld>
  <p:clrMapOvr>
    <a:masterClrMapping/>
  </p:clrMapOvr>
  <mc:AlternateContent xmlns:mc="http://schemas.openxmlformats.org/markup-compatibility/2006">
    <mc:Choice xmlns:p14="http://schemas.microsoft.com/office/powerpoint/2010/main" Requires="p14">
      <p:transition spd="slow" p14:dur="2000" advTm="61153"/>
    </mc:Choice>
    <mc:Fallback>
      <p:transition spd="slow" advTm="61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2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6"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196" objId="4"/>
        <p14:stopEvt time="61153"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A6FCB-5C34-44E7-8361-33CE4F59696A}"/>
              </a:ext>
            </a:extLst>
          </p:cNvPr>
          <p:cNvSpPr>
            <a:spLocks noGrp="1"/>
          </p:cNvSpPr>
          <p:nvPr>
            <p:ph type="title"/>
          </p:nvPr>
        </p:nvSpPr>
        <p:spPr>
          <a:xfrm>
            <a:off x="685800" y="171450"/>
            <a:ext cx="7772400" cy="800100"/>
          </a:xfrm>
        </p:spPr>
        <p:txBody>
          <a:bodyPr wrap="square" anchor="ctr">
            <a:normAutofit/>
          </a:bodyPr>
          <a:lstStyle/>
          <a:p>
            <a:r>
              <a:rPr lang="en-GB" sz="3600" dirty="0"/>
              <a:t>Reinforcement Learning for UTC</a:t>
            </a:r>
          </a:p>
        </p:txBody>
      </p:sp>
      <p:sp>
        <p:nvSpPr>
          <p:cNvPr id="10" name="Content Placeholder 2">
            <a:extLst>
              <a:ext uri="{FF2B5EF4-FFF2-40B4-BE49-F238E27FC236}">
                <a16:creationId xmlns:a16="http://schemas.microsoft.com/office/drawing/2014/main" id="{9BDD716D-0368-4D07-A83B-6CA802C32CE7}"/>
              </a:ext>
            </a:extLst>
          </p:cNvPr>
          <p:cNvSpPr>
            <a:spLocks noGrp="1"/>
          </p:cNvSpPr>
          <p:nvPr>
            <p:ph sz="half" idx="1"/>
          </p:nvPr>
        </p:nvSpPr>
        <p:spPr>
          <a:xfrm>
            <a:off x="685800" y="1028700"/>
            <a:ext cx="4534272" cy="3086100"/>
          </a:xfrm>
        </p:spPr>
        <p:txBody>
          <a:bodyPr/>
          <a:lstStyle/>
          <a:p>
            <a:pPr marL="0" indent="0">
              <a:buNone/>
            </a:pPr>
            <a:r>
              <a:rPr lang="en-US" sz="2400" u="sng" dirty="0"/>
              <a:t>Components:</a:t>
            </a:r>
          </a:p>
          <a:p>
            <a:pPr>
              <a:buFont typeface="Arial" panose="020B0604020202020204" pitchFamily="34" charset="0"/>
              <a:buChar char="•"/>
            </a:pPr>
            <a:r>
              <a:rPr lang="en-US" sz="2400" dirty="0"/>
              <a:t>State estimation (sensing)</a:t>
            </a:r>
          </a:p>
          <a:p>
            <a:pPr>
              <a:buFont typeface="Arial" panose="020B0604020202020204" pitchFamily="34" charset="0"/>
              <a:buChar char="•"/>
            </a:pPr>
            <a:endParaRPr lang="en-US" sz="2400" dirty="0"/>
          </a:p>
          <a:p>
            <a:pPr>
              <a:buFont typeface="Arial" panose="020B0604020202020204" pitchFamily="34" charset="0"/>
              <a:buChar char="•"/>
            </a:pPr>
            <a:r>
              <a:rPr lang="en-US" sz="2400" dirty="0"/>
              <a:t>Choosing an action (decision)</a:t>
            </a:r>
          </a:p>
          <a:p>
            <a:pPr>
              <a:buFont typeface="Arial" panose="020B0604020202020204" pitchFamily="34" charset="0"/>
              <a:buChar char="•"/>
            </a:pPr>
            <a:endParaRPr lang="en-US" sz="2400" dirty="0"/>
          </a:p>
          <a:p>
            <a:pPr>
              <a:buFont typeface="Arial" panose="020B0604020202020204" pitchFamily="34" charset="0"/>
              <a:buChar char="•"/>
            </a:pPr>
            <a:r>
              <a:rPr lang="en-US" sz="2400" dirty="0"/>
              <a:t>Reward Calculation (feedback)</a:t>
            </a:r>
          </a:p>
        </p:txBody>
      </p:sp>
      <p:pic>
        <p:nvPicPr>
          <p:cNvPr id="5" name="Content Placeholder 4" descr="Diagram&#10;&#10;Description automatically generated">
            <a:extLst>
              <a:ext uri="{FF2B5EF4-FFF2-40B4-BE49-F238E27FC236}">
                <a16:creationId xmlns:a16="http://schemas.microsoft.com/office/drawing/2014/main" id="{5FEA21BC-6BEE-405C-974C-3CF6B054A6CA}"/>
              </a:ext>
            </a:extLst>
          </p:cNvPr>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5292080" y="1028700"/>
            <a:ext cx="3032092" cy="3086100"/>
          </a:xfrm>
          <a:noFill/>
        </p:spPr>
      </p:pic>
      <p:pic>
        <p:nvPicPr>
          <p:cNvPr id="4" name="Audio 3">
            <a:hlinkClick r:id="" action="ppaction://media"/>
            <a:extLst>
              <a:ext uri="{FF2B5EF4-FFF2-40B4-BE49-F238E27FC236}">
                <a16:creationId xmlns:a16="http://schemas.microsoft.com/office/drawing/2014/main" id="{68D879EC-28D8-4E21-A41C-82C554BCA9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933487597"/>
      </p:ext>
    </p:extLst>
  </p:cSld>
  <p:clrMapOvr>
    <a:masterClrMapping/>
  </p:clrMapOvr>
  <mc:AlternateContent xmlns:mc="http://schemas.openxmlformats.org/markup-compatibility/2006">
    <mc:Choice xmlns:p14="http://schemas.microsoft.com/office/powerpoint/2010/main" Requires="p14">
      <p:transition spd="slow" p14:dur="2000" advTm="77694"/>
    </mc:Choice>
    <mc:Fallback>
      <p:transition spd="slow" advTm="77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3" descr="A picture containing grass, sitting, table, building&#10;&#10;Description automatically generated">
            <a:extLst>
              <a:ext uri="{FF2B5EF4-FFF2-40B4-BE49-F238E27FC236}">
                <a16:creationId xmlns:a16="http://schemas.microsoft.com/office/drawing/2014/main" id="{91B36C81-4655-4D7A-81EF-AEF6161752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176" b="9321"/>
          <a:stretch/>
        </p:blipFill>
        <p:spPr>
          <a:xfrm>
            <a:off x="727075" y="1458913"/>
            <a:ext cx="2800350" cy="2224088"/>
          </a:xfrm>
          <a:prstGeom prst="rect">
            <a:avLst/>
          </a:prstGeom>
        </p:spPr>
      </p:pic>
      <p:pic>
        <p:nvPicPr>
          <p:cNvPr id="5" name="Content Placeholder 4" descr="Shape&#10;&#10;Description automatically generated">
            <a:extLst>
              <a:ext uri="{FF2B5EF4-FFF2-40B4-BE49-F238E27FC236}">
                <a16:creationId xmlns:a16="http://schemas.microsoft.com/office/drawing/2014/main" id="{C416CB3E-F34C-4560-BE6A-3862CDFC2ED6}"/>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5772150" y="1458913"/>
            <a:ext cx="2644775" cy="2224088"/>
          </a:xfrm>
        </p:spPr>
      </p:pic>
      <p:sp>
        <p:nvSpPr>
          <p:cNvPr id="2" name="Title 1">
            <a:extLst>
              <a:ext uri="{FF2B5EF4-FFF2-40B4-BE49-F238E27FC236}">
                <a16:creationId xmlns:a16="http://schemas.microsoft.com/office/drawing/2014/main" id="{C6EA6FCB-5C34-44E7-8361-33CE4F59696A}"/>
              </a:ext>
            </a:extLst>
          </p:cNvPr>
          <p:cNvSpPr>
            <a:spLocks noGrp="1"/>
          </p:cNvSpPr>
          <p:nvPr>
            <p:ph type="title"/>
          </p:nvPr>
        </p:nvSpPr>
        <p:spPr>
          <a:xfrm>
            <a:off x="685800" y="171450"/>
            <a:ext cx="7772400" cy="800100"/>
          </a:xfrm>
        </p:spPr>
        <p:txBody>
          <a:bodyPr wrap="square" anchor="ctr">
            <a:normAutofit/>
          </a:bodyPr>
          <a:lstStyle/>
          <a:p>
            <a:r>
              <a:rPr lang="en-GB" sz="3600" dirty="0"/>
              <a:t>Deployment Junction</a:t>
            </a:r>
          </a:p>
        </p:txBody>
      </p:sp>
      <p:pic>
        <p:nvPicPr>
          <p:cNvPr id="3" name="Picture 2">
            <a:extLst>
              <a:ext uri="{FF2B5EF4-FFF2-40B4-BE49-F238E27FC236}">
                <a16:creationId xmlns:a16="http://schemas.microsoft.com/office/drawing/2014/main" id="{4BB47020-E6AC-4F67-8B14-0CC3C5F8A61D}"/>
              </a:ext>
            </a:extLst>
          </p:cNvPr>
          <p:cNvPicPr>
            <a:picLocks noChangeAspect="1"/>
          </p:cNvPicPr>
          <p:nvPr/>
        </p:nvPicPr>
        <p:blipFill>
          <a:blip r:embed="rId7"/>
          <a:stretch>
            <a:fillRect/>
          </a:stretch>
        </p:blipFill>
        <p:spPr>
          <a:xfrm>
            <a:off x="3582146" y="1458146"/>
            <a:ext cx="2141982" cy="2252818"/>
          </a:xfrm>
          <a:prstGeom prst="rect">
            <a:avLst/>
          </a:prstGeom>
        </p:spPr>
      </p:pic>
      <p:pic>
        <p:nvPicPr>
          <p:cNvPr id="11" name="Audio 10">
            <a:hlinkClick r:id="" action="ppaction://media"/>
            <a:extLst>
              <a:ext uri="{FF2B5EF4-FFF2-40B4-BE49-F238E27FC236}">
                <a16:creationId xmlns:a16="http://schemas.microsoft.com/office/drawing/2014/main" id="{A5E6609A-38CE-479E-ACDF-523F88417D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938913930"/>
      </p:ext>
    </p:extLst>
  </p:cSld>
  <p:clrMapOvr>
    <a:masterClrMapping/>
  </p:clrMapOvr>
  <mc:AlternateContent xmlns:mc="http://schemas.openxmlformats.org/markup-compatibility/2006">
    <mc:Choice xmlns:p14="http://schemas.microsoft.com/office/powerpoint/2010/main" Requires="p14">
      <p:transition spd="slow" p14:dur="2000" advTm="75285"/>
    </mc:Choice>
    <mc:Fallback>
      <p:transition spd="slow" advTm="75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259E-42CB-448A-919F-20C578815F92}"/>
              </a:ext>
            </a:extLst>
          </p:cNvPr>
          <p:cNvSpPr>
            <a:spLocks noGrp="1"/>
          </p:cNvSpPr>
          <p:nvPr>
            <p:ph type="title"/>
          </p:nvPr>
        </p:nvSpPr>
        <p:spPr/>
        <p:txBody>
          <a:bodyPr/>
          <a:lstStyle/>
          <a:p>
            <a:r>
              <a:rPr lang="en-GB" dirty="0"/>
              <a:t>Reward Functions</a:t>
            </a:r>
          </a:p>
        </p:txBody>
      </p:sp>
      <p:sp>
        <p:nvSpPr>
          <p:cNvPr id="3" name="Content Placeholder 2">
            <a:extLst>
              <a:ext uri="{FF2B5EF4-FFF2-40B4-BE49-F238E27FC236}">
                <a16:creationId xmlns:a16="http://schemas.microsoft.com/office/drawing/2014/main" id="{8A9292D2-624D-400E-97EA-66367955A7D5}"/>
              </a:ext>
            </a:extLst>
          </p:cNvPr>
          <p:cNvSpPr>
            <a:spLocks noGrp="1"/>
          </p:cNvSpPr>
          <p:nvPr>
            <p:ph sz="half" idx="1"/>
          </p:nvPr>
        </p:nvSpPr>
        <p:spPr>
          <a:xfrm>
            <a:off x="685800" y="1028700"/>
            <a:ext cx="7630616" cy="3086100"/>
          </a:xfrm>
        </p:spPr>
        <p:txBody>
          <a:bodyPr/>
          <a:lstStyle/>
          <a:p>
            <a:pPr marL="0" indent="0">
              <a:buNone/>
            </a:pPr>
            <a:r>
              <a:rPr lang="en-GB" sz="2400" u="sng" dirty="0"/>
              <a:t>Quantities</a:t>
            </a:r>
          </a:p>
          <a:p>
            <a:pPr>
              <a:buFont typeface="Arial" panose="020B0604020202020204" pitchFamily="34" charset="0"/>
              <a:buChar char="•"/>
            </a:pPr>
            <a:r>
              <a:rPr lang="en-GB" sz="2400" dirty="0"/>
              <a:t>Queues</a:t>
            </a:r>
          </a:p>
          <a:p>
            <a:pPr>
              <a:buFont typeface="Arial" panose="020B0604020202020204" pitchFamily="34" charset="0"/>
              <a:buChar char="•"/>
            </a:pPr>
            <a:r>
              <a:rPr lang="en-GB" sz="2400" dirty="0"/>
              <a:t>Waiting Time</a:t>
            </a:r>
          </a:p>
          <a:p>
            <a:pPr>
              <a:buFont typeface="Arial" panose="020B0604020202020204" pitchFamily="34" charset="0"/>
              <a:buChar char="•"/>
            </a:pPr>
            <a:r>
              <a:rPr lang="en-GB" sz="2400" dirty="0"/>
              <a:t>Delay</a:t>
            </a:r>
          </a:p>
          <a:p>
            <a:pPr>
              <a:buFont typeface="Arial" panose="020B0604020202020204" pitchFamily="34" charset="0"/>
              <a:buChar char="•"/>
            </a:pPr>
            <a:r>
              <a:rPr lang="en-GB" sz="2400" dirty="0"/>
              <a:t>Average Speed</a:t>
            </a:r>
          </a:p>
          <a:p>
            <a:pPr>
              <a:buFont typeface="Arial" panose="020B0604020202020204" pitchFamily="34" charset="0"/>
              <a:buChar char="•"/>
            </a:pPr>
            <a:r>
              <a:rPr lang="en-GB" sz="2400" dirty="0"/>
              <a:t>Throughput</a:t>
            </a:r>
          </a:p>
          <a:p>
            <a:pPr>
              <a:buFont typeface="Arial" panose="020B0604020202020204" pitchFamily="34" charset="0"/>
              <a:buChar char="•"/>
            </a:pPr>
            <a:endParaRPr lang="en-GB" sz="2400" dirty="0"/>
          </a:p>
          <a:p>
            <a:pPr marL="0" indent="0">
              <a:buNone/>
            </a:pPr>
            <a:r>
              <a:rPr lang="en-GB" sz="2400" dirty="0"/>
              <a:t>Reward = a * Reward Vehicles + b * Reward Pedestrians</a:t>
            </a:r>
          </a:p>
        </p:txBody>
      </p:sp>
      <p:sp>
        <p:nvSpPr>
          <p:cNvPr id="4" name="Content Placeholder 3">
            <a:extLst>
              <a:ext uri="{FF2B5EF4-FFF2-40B4-BE49-F238E27FC236}">
                <a16:creationId xmlns:a16="http://schemas.microsoft.com/office/drawing/2014/main" id="{0652F628-65BD-4C7E-A831-1B65BCA64CDC}"/>
              </a:ext>
            </a:extLst>
          </p:cNvPr>
          <p:cNvSpPr>
            <a:spLocks noGrp="1"/>
          </p:cNvSpPr>
          <p:nvPr>
            <p:ph sz="half" idx="2"/>
          </p:nvPr>
        </p:nvSpPr>
        <p:spPr>
          <a:xfrm>
            <a:off x="4648200" y="1028700"/>
            <a:ext cx="4244280" cy="3086100"/>
          </a:xfrm>
        </p:spPr>
        <p:txBody>
          <a:bodyPr/>
          <a:lstStyle/>
          <a:p>
            <a:pPr marL="0" indent="0">
              <a:buNone/>
            </a:pPr>
            <a:r>
              <a:rPr lang="en-GB" sz="2400" u="sng" dirty="0"/>
              <a:t>Transformation Components</a:t>
            </a:r>
          </a:p>
          <a:p>
            <a:pPr>
              <a:buFont typeface="Arial" panose="020B0604020202020204" pitchFamily="34" charset="0"/>
              <a:buChar char="•"/>
            </a:pPr>
            <a:r>
              <a:rPr lang="en-GB" sz="2400" dirty="0"/>
              <a:t>Instant measurement</a:t>
            </a:r>
          </a:p>
          <a:p>
            <a:pPr>
              <a:buFont typeface="Arial" panose="020B0604020202020204" pitchFamily="34" charset="0"/>
              <a:buChar char="•"/>
            </a:pPr>
            <a:r>
              <a:rPr lang="en-GB" sz="2400" dirty="0"/>
              <a:t>Variation (∆)</a:t>
            </a:r>
          </a:p>
          <a:p>
            <a:pPr>
              <a:buFont typeface="Arial" panose="020B0604020202020204" pitchFamily="34" charset="0"/>
              <a:buChar char="•"/>
            </a:pPr>
            <a:r>
              <a:rPr lang="en-GB" sz="2400" dirty="0"/>
              <a:t>Demand estimation</a:t>
            </a:r>
          </a:p>
          <a:p>
            <a:pPr>
              <a:buFont typeface="Arial" panose="020B0604020202020204" pitchFamily="34" charset="0"/>
              <a:buChar char="•"/>
            </a:pPr>
            <a:r>
              <a:rPr lang="en-GB" sz="2400" dirty="0"/>
              <a:t>Phase-Length Normalisation</a:t>
            </a:r>
          </a:p>
          <a:p>
            <a:pPr>
              <a:buFont typeface="Arial" panose="020B0604020202020204" pitchFamily="34" charset="0"/>
              <a:buChar char="•"/>
            </a:pPr>
            <a:r>
              <a:rPr lang="en-GB" sz="2400" dirty="0"/>
              <a:t>Squared Variables</a:t>
            </a:r>
          </a:p>
          <a:p>
            <a:pPr>
              <a:buFont typeface="Arial" panose="020B0604020202020204" pitchFamily="34" charset="0"/>
              <a:buChar char="•"/>
            </a:pPr>
            <a:endParaRPr lang="en-GB" dirty="0"/>
          </a:p>
          <a:p>
            <a:pPr>
              <a:buFont typeface="Arial" panose="020B0604020202020204" pitchFamily="34" charset="0"/>
              <a:buChar char="•"/>
            </a:pPr>
            <a:endParaRPr lang="en-GB" dirty="0"/>
          </a:p>
        </p:txBody>
      </p:sp>
      <p:graphicFrame>
        <p:nvGraphicFramePr>
          <p:cNvPr id="5" name="Object 4">
            <a:extLst>
              <a:ext uri="{FF2B5EF4-FFF2-40B4-BE49-F238E27FC236}">
                <a16:creationId xmlns:a16="http://schemas.microsoft.com/office/drawing/2014/main" id="{8122DFE4-42A8-4EC5-9D2B-DD49D0B21A3C}"/>
              </a:ext>
            </a:extLst>
          </p:cNvPr>
          <p:cNvGraphicFramePr>
            <a:graphicFrameLocks noChangeAspect="1"/>
          </p:cNvGraphicFramePr>
          <p:nvPr>
            <p:extLst>
              <p:ext uri="{D42A27DB-BD31-4B8C-83A1-F6EECF244321}">
                <p14:modId xmlns:p14="http://schemas.microsoft.com/office/powerpoint/2010/main" val="2096414729"/>
              </p:ext>
            </p:extLst>
          </p:nvPr>
        </p:nvGraphicFramePr>
        <p:xfrm>
          <a:off x="8178800" y="4622800"/>
          <a:ext cx="914400" cy="198438"/>
        </p:xfrm>
        <a:graphic>
          <a:graphicData uri="http://schemas.openxmlformats.org/presentationml/2006/ole">
            <mc:AlternateContent xmlns:mc="http://schemas.openxmlformats.org/markup-compatibility/2006">
              <mc:Choice xmlns:v="urn:schemas-microsoft-com:vml" Requires="v">
                <p:oleObj spid="_x0000_s103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8178800" y="4622800"/>
                        <a:ext cx="914400" cy="198438"/>
                      </a:xfrm>
                      <a:prstGeom prst="rect">
                        <a:avLst/>
                      </a:prstGeom>
                    </p:spPr>
                  </p:pic>
                </p:oleObj>
              </mc:Fallback>
            </mc:AlternateContent>
          </a:graphicData>
        </a:graphic>
      </p:graphicFrame>
      <p:pic>
        <p:nvPicPr>
          <p:cNvPr id="10" name="Audio 9">
            <a:hlinkClick r:id="" action="ppaction://media"/>
            <a:extLst>
              <a:ext uri="{FF2B5EF4-FFF2-40B4-BE49-F238E27FC236}">
                <a16:creationId xmlns:a16="http://schemas.microsoft.com/office/drawing/2014/main" id="{1BFF7EB2-D492-403B-94D4-133894E0875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820604882"/>
      </p:ext>
    </p:extLst>
  </p:cSld>
  <p:clrMapOvr>
    <a:masterClrMapping/>
  </p:clrMapOvr>
  <mc:AlternateContent xmlns:mc="http://schemas.openxmlformats.org/markup-compatibility/2006">
    <mc:Choice xmlns:p14="http://schemas.microsoft.com/office/powerpoint/2010/main" Requires="p14">
      <p:transition spd="slow" p14:dur="2000" advTm="71878"/>
    </mc:Choice>
    <mc:Fallback>
      <p:transition spd="slow" advTm="71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A6FCB-5C34-44E7-8361-33CE4F59696A}"/>
              </a:ext>
            </a:extLst>
          </p:cNvPr>
          <p:cNvSpPr>
            <a:spLocks noGrp="1"/>
          </p:cNvSpPr>
          <p:nvPr>
            <p:ph type="title"/>
          </p:nvPr>
        </p:nvSpPr>
        <p:spPr/>
        <p:txBody>
          <a:bodyPr/>
          <a:lstStyle/>
          <a:p>
            <a:r>
              <a:rPr lang="en-GB" sz="3600" dirty="0"/>
              <a:t>Agents, Training and Testing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94A921-1273-4A00-B03E-5385D2B3B41E}"/>
                  </a:ext>
                </a:extLst>
              </p:cNvPr>
              <p:cNvSpPr>
                <a:spLocks noGrp="1"/>
              </p:cNvSpPr>
              <p:nvPr>
                <p:ph idx="1"/>
              </p:nvPr>
            </p:nvSpPr>
            <p:spPr/>
            <p:txBody>
              <a:bodyPr/>
              <a:lstStyle/>
              <a:p>
                <a:pPr>
                  <a:buFont typeface="Arial" panose="020B0604020202020204" pitchFamily="34" charset="0"/>
                  <a:buChar char="•"/>
                </a:pPr>
                <a:r>
                  <a:rPr lang="en-GB" sz="2800" dirty="0"/>
                  <a:t>Standard DQN implementation</a:t>
                </a:r>
              </a:p>
              <a:p>
                <a:pPr>
                  <a:buFont typeface="Arial" panose="020B0604020202020204" pitchFamily="34" charset="0"/>
                  <a:buChar char="•"/>
                </a:pPr>
                <a:r>
                  <a:rPr lang="en-GB" sz="2800" dirty="0"/>
                  <a:t>State = Occupancy, 12 second buffer at </a:t>
                </a:r>
                <a:r>
                  <a:rPr lang="el-GR" sz="2800" dirty="0"/>
                  <a:t>δ</a:t>
                </a:r>
                <a:r>
                  <a:rPr lang="en-GB" sz="2800" dirty="0"/>
                  <a:t>=0.6s </a:t>
                </a:r>
              </a:p>
              <a:p>
                <a:pPr>
                  <a:buFont typeface="Arial" panose="020B0604020202020204" pitchFamily="34" charset="0"/>
                  <a:buChar char="•"/>
                </a:pPr>
                <a:r>
                  <a:rPr lang="en-GB" sz="2800" dirty="0"/>
                  <a:t>2 Hidden layers (sizes 500, 1000), using </a:t>
                </a:r>
                <a:r>
                  <a:rPr lang="en-GB" sz="2800" dirty="0" err="1"/>
                  <a:t>ReLU</a:t>
                </a:r>
                <a:r>
                  <a:rPr lang="en-GB" sz="2800" dirty="0"/>
                  <a:t>.</a:t>
                </a:r>
              </a:p>
              <a:p>
                <a:pPr>
                  <a:buFont typeface="Arial" panose="020B0604020202020204" pitchFamily="34" charset="0"/>
                  <a:buChar char="•"/>
                </a:pPr>
                <a:r>
                  <a:rPr lang="en-GB" sz="2800" dirty="0"/>
                  <a:t>Optimized with ADAM, </a:t>
                </a:r>
                <a14:m>
                  <m:oMath xmlns:m="http://schemas.openxmlformats.org/officeDocument/2006/math">
                    <m:r>
                      <a:rPr lang="en-GB" sz="2800" i="1" smtClean="0">
                        <a:latin typeface="Cambria Math" panose="02040503050406030204" pitchFamily="18" charset="0"/>
                        <a:ea typeface="Cambria Math" panose="02040503050406030204" pitchFamily="18" charset="0"/>
                      </a:rPr>
                      <m:t>𝛼</m:t>
                    </m:r>
                    <m:r>
                      <a:rPr lang="en-GB" sz="2800" b="0" i="1" smtClean="0">
                        <a:latin typeface="Cambria Math" panose="02040503050406030204" pitchFamily="18" charset="0"/>
                        <a:ea typeface="Cambria Math" panose="02040503050406030204" pitchFamily="18" charset="0"/>
                      </a:rPr>
                      <m:t>=</m:t>
                    </m:r>
                    <m:sSup>
                      <m:sSupPr>
                        <m:ctrlPr>
                          <a:rPr lang="en-GB" sz="2800" b="0" i="1" smtClean="0">
                            <a:latin typeface="Cambria Math" panose="02040503050406030204" pitchFamily="18" charset="0"/>
                            <a:ea typeface="Cambria Math" panose="02040503050406030204" pitchFamily="18" charset="0"/>
                          </a:rPr>
                        </m:ctrlPr>
                      </m:sSupPr>
                      <m:e>
                        <m:r>
                          <a:rPr lang="en-GB" sz="2800" b="0" i="1" smtClean="0">
                            <a:latin typeface="Cambria Math" panose="02040503050406030204" pitchFamily="18" charset="0"/>
                            <a:ea typeface="Cambria Math" panose="02040503050406030204" pitchFamily="18" charset="0"/>
                          </a:rPr>
                          <m:t>10</m:t>
                        </m:r>
                      </m:e>
                      <m:sup>
                        <m:r>
                          <a:rPr lang="en-GB" sz="2800" b="0" i="1" smtClean="0">
                            <a:latin typeface="Cambria Math" panose="02040503050406030204" pitchFamily="18" charset="0"/>
                            <a:ea typeface="Cambria Math" panose="02040503050406030204" pitchFamily="18" charset="0"/>
                          </a:rPr>
                          <m:t>−5</m:t>
                        </m:r>
                      </m:sup>
                    </m:sSup>
                    <m:r>
                      <a:rPr lang="en-GB" sz="2800" b="0" i="1" smtClean="0">
                        <a:latin typeface="Cambria Math" panose="02040503050406030204" pitchFamily="18" charset="0"/>
                        <a:ea typeface="Cambria Math" panose="02040503050406030204" pitchFamily="18" charset="0"/>
                      </a:rPr>
                      <m:t>; </m:t>
                    </m:r>
                    <m:r>
                      <a:rPr lang="en-GB" sz="2800" b="0" i="1" smtClean="0">
                        <a:latin typeface="Cambria Math" panose="02040503050406030204" pitchFamily="18" charset="0"/>
                        <a:ea typeface="Cambria Math" panose="02040503050406030204" pitchFamily="18" charset="0"/>
                      </a:rPr>
                      <m:t>𝛾</m:t>
                    </m:r>
                    <m:r>
                      <a:rPr lang="en-GB" sz="2800" b="0" i="1" smtClean="0">
                        <a:latin typeface="Cambria Math" panose="02040503050406030204" pitchFamily="18" charset="0"/>
                        <a:ea typeface="Cambria Math" panose="02040503050406030204" pitchFamily="18" charset="0"/>
                      </a:rPr>
                      <m:t>=0.8</m:t>
                    </m:r>
                  </m:oMath>
                </a14:m>
                <a:endParaRPr lang="en-GB" sz="2800" dirty="0"/>
              </a:p>
              <a:p>
                <a:pPr>
                  <a:buFont typeface="Arial" panose="020B0604020202020204" pitchFamily="34" charset="0"/>
                  <a:buChar char="•"/>
                </a:pPr>
                <a:r>
                  <a:rPr lang="en-GB" sz="2800" dirty="0"/>
                  <a:t>Trained 1500 episodes of 30 minutes</a:t>
                </a:r>
              </a:p>
              <a:p>
                <a:pPr>
                  <a:buFont typeface="Arial" panose="020B0604020202020204" pitchFamily="34" charset="0"/>
                  <a:buChar char="•"/>
                </a:pPr>
                <a:r>
                  <a:rPr lang="en-GB" sz="2800" dirty="0"/>
                  <a:t>Testing 100 copies of 3 demand levels </a:t>
                </a:r>
              </a:p>
              <a:p>
                <a:pPr>
                  <a:buFont typeface="Arial" panose="020B0604020202020204" pitchFamily="34" charset="0"/>
                  <a:buChar char="•"/>
                </a:pPr>
                <a:endParaRPr lang="en-GB" sz="2400" dirty="0"/>
              </a:p>
            </p:txBody>
          </p:sp>
        </mc:Choice>
        <mc:Fallback xmlns="">
          <p:sp>
            <p:nvSpPr>
              <p:cNvPr id="3" name="Content Placeholder 2">
                <a:extLst>
                  <a:ext uri="{FF2B5EF4-FFF2-40B4-BE49-F238E27FC236}">
                    <a16:creationId xmlns:a16="http://schemas.microsoft.com/office/drawing/2014/main" id="{AC94A921-1273-4A00-B03E-5385D2B3B41E}"/>
                  </a:ext>
                </a:extLst>
              </p:cNvPr>
              <p:cNvSpPr>
                <a:spLocks noGrp="1" noRot="1" noChangeAspect="1" noMove="1" noResize="1" noEditPoints="1" noAdjustHandles="1" noChangeArrowheads="1" noChangeShapeType="1" noTextEdit="1"/>
              </p:cNvSpPr>
              <p:nvPr>
                <p:ph idx="1"/>
              </p:nvPr>
            </p:nvSpPr>
            <p:spPr>
              <a:blipFill>
                <a:blip r:embed="rId5"/>
                <a:stretch>
                  <a:fillRect l="-1412" t="-1976" b="-5731"/>
                </a:stretch>
              </a:blipFill>
            </p:spPr>
            <p:txBody>
              <a:bodyPr/>
              <a:lstStyle/>
              <a:p>
                <a:r>
                  <a:rPr lang="en-GB">
                    <a:noFill/>
                  </a:rPr>
                  <a:t> </a:t>
                </a:r>
              </a:p>
            </p:txBody>
          </p:sp>
        </mc:Fallback>
      </mc:AlternateContent>
      <p:pic>
        <p:nvPicPr>
          <p:cNvPr id="9" name="Audio 8">
            <a:hlinkClick r:id="" action="ppaction://media"/>
            <a:extLst>
              <a:ext uri="{FF2B5EF4-FFF2-40B4-BE49-F238E27FC236}">
                <a16:creationId xmlns:a16="http://schemas.microsoft.com/office/drawing/2014/main" id="{14215685-2324-43F6-9AB8-DF68C20134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66034561"/>
      </p:ext>
    </p:extLst>
  </p:cSld>
  <p:clrMapOvr>
    <a:masterClrMapping/>
  </p:clrMapOvr>
  <mc:AlternateContent xmlns:mc="http://schemas.openxmlformats.org/markup-compatibility/2006">
    <mc:Choice xmlns:p14="http://schemas.microsoft.com/office/powerpoint/2010/main" Requires="p14">
      <p:transition spd="slow" p14:dur="2000" advTm="54367"/>
    </mc:Choice>
    <mc:Fallback>
      <p:transition spd="slow" advTm="5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template_warwick_16-9_skyblue_20oct">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1001</TotalTime>
  <Words>2238</Words>
  <Application>Microsoft Office PowerPoint</Application>
  <PresentationFormat>On-screen Show (16:9)</PresentationFormat>
  <Paragraphs>154</Paragraphs>
  <Slides>13</Slides>
  <Notes>13</Notes>
  <HiddenSlides>0</HiddenSlides>
  <MMClips>14</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13</vt:i4>
      </vt:variant>
    </vt:vector>
  </HeadingPairs>
  <TitlesOfParts>
    <vt:vector size="21" baseType="lpstr">
      <vt:lpstr>Arial</vt:lpstr>
      <vt:lpstr>Calibri</vt:lpstr>
      <vt:lpstr>Cambria Math</vt:lpstr>
      <vt:lpstr>Times New Roman</vt:lpstr>
      <vt:lpstr>template_warwick_16-9_skyblue_20oct</vt:lpstr>
      <vt:lpstr>1_Custom Design</vt:lpstr>
      <vt:lpstr>Custom Design</vt:lpstr>
      <vt:lpstr>Equation</vt:lpstr>
      <vt:lpstr>Reward Functions for Real-World Pedestrian and Vehicular Intersection Control through Reinforcement Learning</vt:lpstr>
      <vt:lpstr>Times of Change in Urban Traffic Control</vt:lpstr>
      <vt:lpstr>A tale of pedestrians</vt:lpstr>
      <vt:lpstr>Sensing in the Real World</vt:lpstr>
      <vt:lpstr>PowerPoint Presentation</vt:lpstr>
      <vt:lpstr>Reinforcement Learning for UTC</vt:lpstr>
      <vt:lpstr>Deployment Junction</vt:lpstr>
      <vt:lpstr>Reward Functions</vt:lpstr>
      <vt:lpstr>Agents, Training and Testing</vt:lpstr>
      <vt:lpstr>Simulation Results I</vt:lpstr>
      <vt:lpstr>PowerPoint Presentation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of Reward Functions for Reinforcement Learning Traffic Signal Control under Real-World Limitations</dc:title>
  <dc:creator>Alvaro Cabrejas Egea</dc:creator>
  <cp:lastModifiedBy>Alvaro Cabrejas Egea</cp:lastModifiedBy>
  <cp:revision>34</cp:revision>
  <dcterms:created xsi:type="dcterms:W3CDTF">2020-10-07T16:09:05Z</dcterms:created>
  <dcterms:modified xsi:type="dcterms:W3CDTF">2021-07-26T15:19:42Z</dcterms:modified>
</cp:coreProperties>
</file>